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8" r:id="rId3"/>
    <p:sldId id="280" r:id="rId4"/>
    <p:sldId id="260" r:id="rId5"/>
    <p:sldId id="259" r:id="rId6"/>
    <p:sldId id="283" r:id="rId7"/>
    <p:sldId id="284" r:id="rId8"/>
    <p:sldId id="285" r:id="rId9"/>
    <p:sldId id="281" r:id="rId10"/>
    <p:sldId id="286" r:id="rId11"/>
    <p:sldId id="291" r:id="rId12"/>
    <p:sldId id="292" r:id="rId13"/>
    <p:sldId id="293" r:id="rId14"/>
    <p:sldId id="294" r:id="rId15"/>
    <p:sldId id="295" r:id="rId16"/>
    <p:sldId id="290" r:id="rId17"/>
    <p:sldId id="298" r:id="rId18"/>
    <p:sldId id="300" r:id="rId19"/>
    <p:sldId id="297" r:id="rId20"/>
    <p:sldId id="30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96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8" autoAdjust="0"/>
    <p:restoredTop sz="94660"/>
  </p:normalViewPr>
  <p:slideViewPr>
    <p:cSldViewPr snapToGrid="0">
      <p:cViewPr varScale="1">
        <p:scale>
          <a:sx n="92" d="100"/>
          <a:sy n="92" d="100"/>
        </p:scale>
        <p:origin x="92" y="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1665951-C2B2-4434-B606-028AF67532AE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B18D694-B29E-40FB-9990-624CC64A25AF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93098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5951-C2B2-4434-B606-028AF67532AE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D694-B29E-40FB-9990-624CC64A2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84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5951-C2B2-4434-B606-028AF67532AE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D694-B29E-40FB-9990-624CC64A2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08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5951-C2B2-4434-B606-028AF67532AE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D694-B29E-40FB-9990-624CC64A25A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2072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5951-C2B2-4434-B606-028AF67532AE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D694-B29E-40FB-9990-624CC64A2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71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5951-C2B2-4434-B606-028AF67532AE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D694-B29E-40FB-9990-624CC64A2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15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5951-C2B2-4434-B606-028AF67532AE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D694-B29E-40FB-9990-624CC64A2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71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5951-C2B2-4434-B606-028AF67532AE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D694-B29E-40FB-9990-624CC64A2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903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5951-C2B2-4434-B606-028AF67532AE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D694-B29E-40FB-9990-624CC64A2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762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34980" y="148130"/>
            <a:ext cx="10047419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24000" y="1443836"/>
            <a:ext cx="10047419" cy="4880765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493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5951-C2B2-4434-B606-028AF67532AE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D694-B29E-40FB-9990-624CC64A2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5951-C2B2-4434-B606-028AF67532AE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D694-B29E-40FB-9990-624CC64A2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64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5951-C2B2-4434-B606-028AF67532AE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D694-B29E-40FB-9990-624CC64A2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15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5951-C2B2-4434-B606-028AF67532AE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D694-B29E-40FB-9990-624CC64A2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39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5951-C2B2-4434-B606-028AF67532AE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D694-B29E-40FB-9990-624CC64A2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51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5951-C2B2-4434-B606-028AF67532AE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D694-B29E-40FB-9990-624CC64A2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8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5951-C2B2-4434-B606-028AF67532AE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D694-B29E-40FB-9990-624CC64A2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94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5951-C2B2-4434-B606-028AF67532AE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D694-B29E-40FB-9990-624CC64A2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54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1665951-C2B2-4434-B606-028AF67532AE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B18D694-B29E-40FB-9990-624CC64A2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7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pttemplate.net/?utm_source=ppt&amp;utm_medium=logo&amp;utm_term=ppt&amp;utm_content=NNNN&amp;utm_campaign=ppt" TargetMode="External"/><Relationship Id="rId2" Type="http://schemas.openxmlformats.org/officeDocument/2006/relationships/hyperlink" Target="http://blog.iconosquare.com/instagram-2015-study-unleash-power-instagra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pttemplate.net/?utm_source=ppt&amp;utm_medium=logo&amp;utm_term=ppt&amp;utm_content=NNNN&amp;utm_campaign=ppt" TargetMode="External"/><Relationship Id="rId7" Type="http://schemas.openxmlformats.org/officeDocument/2006/relationships/image" Target="../media/image15.jpeg"/><Relationship Id="rId2" Type="http://schemas.openxmlformats.org/officeDocument/2006/relationships/hyperlink" Target="https://www.olapic.com/instagram-registers-15x-engagement-facebook-l2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ppttemplate.net/?utm_source=ppt&amp;utm_medium=logo&amp;utm_term=ppt&amp;utm_content=NNNN&amp;utm_campaign=ppt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PennStateDuBois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r>
              <a:rPr lang="en-US" dirty="0" err="1" smtClean="0"/>
              <a:t>rusocial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Matthew Checchio</a:t>
            </a:r>
          </a:p>
          <a:p>
            <a:r>
              <a:rPr lang="en-US" dirty="0" smtClean="0"/>
              <a:t>Marketing Strategist</a:t>
            </a:r>
          </a:p>
          <a:p>
            <a:r>
              <a:rPr lang="en-US" dirty="0" smtClean="0"/>
              <a:t>linkedin.com/</a:t>
            </a:r>
            <a:r>
              <a:rPr lang="en-US" dirty="0" err="1" smtClean="0"/>
              <a:t>mattchecchio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164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Instagram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Facebook Event Page</a:t>
            </a:r>
          </a:p>
          <a:p>
            <a:r>
              <a:rPr lang="en-US" dirty="0" smtClean="0"/>
              <a:t>Timed Posts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805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#1: </a:t>
            </a:r>
            <a:r>
              <a:rPr lang="en-US" dirty="0" err="1"/>
              <a:t>Instagram</a:t>
            </a:r>
            <a:r>
              <a:rPr lang="en-US" dirty="0"/>
              <a:t> Users Are Shoppers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>
                <a:latin typeface="Tw Cen MT Condensed Extra Bold" panose="020B0803020202020204" pitchFamily="34" charset="0"/>
              </a:rPr>
              <a:t>Users were sharing product photos with friends, making comments, liking and getting opinions. </a:t>
            </a:r>
          </a:p>
          <a:p>
            <a:r>
              <a:rPr lang="en-US" sz="2000" dirty="0">
                <a:latin typeface="Tw Cen MT Condensed Extra Bold" panose="020B0803020202020204" pitchFamily="34" charset="0"/>
              </a:rPr>
              <a:t>Unlike Facebook users who report that their primary reason for using that channel is to connect with friends and family, </a:t>
            </a:r>
            <a:r>
              <a:rPr lang="en-US" sz="2000" dirty="0" err="1">
                <a:latin typeface="Tw Cen MT Condensed Extra Bold" panose="020B0803020202020204" pitchFamily="34" charset="0"/>
              </a:rPr>
              <a:t>Instagram</a:t>
            </a:r>
            <a:r>
              <a:rPr lang="en-US" sz="2000" dirty="0">
                <a:latin typeface="Tw Cen MT Condensed Extra Bold" panose="020B0803020202020204" pitchFamily="34" charset="0"/>
              </a:rPr>
              <a:t> users may have more of a shopping drive.</a:t>
            </a:r>
          </a:p>
          <a:p>
            <a:r>
              <a:rPr lang="en-US" sz="2000" dirty="0">
                <a:latin typeface="Tw Cen MT Condensed Extra Bold" panose="020B0803020202020204" pitchFamily="34" charset="0"/>
              </a:rPr>
              <a:t>70% of the 16,000 users in </a:t>
            </a:r>
            <a:r>
              <a:rPr lang="en-US" sz="2000" dirty="0" err="1">
                <a:latin typeface="Tw Cen MT Condensed Extra Bold" panose="020B0803020202020204" pitchFamily="34" charset="0"/>
                <a:hlinkClick r:id="rId2"/>
              </a:rPr>
              <a:t>Iconosquare’s</a:t>
            </a:r>
            <a:r>
              <a:rPr lang="en-US" sz="2000" dirty="0">
                <a:latin typeface="Tw Cen MT Condensed Extra Bold" panose="020B0803020202020204" pitchFamily="34" charset="0"/>
                <a:hlinkClick r:id="rId2"/>
              </a:rPr>
              <a:t> 2015 study</a:t>
            </a:r>
            <a:r>
              <a:rPr lang="en-US" sz="2000" dirty="0">
                <a:latin typeface="Tw Cen MT Condensed Extra Bold" panose="020B0803020202020204" pitchFamily="34" charset="0"/>
              </a:rPr>
              <a:t> reported that they have already looked for a brand on </a:t>
            </a:r>
            <a:r>
              <a:rPr lang="en-US" sz="2000" dirty="0" err="1">
                <a:latin typeface="Tw Cen MT Condensed Extra Bold" panose="020B0803020202020204" pitchFamily="34" charset="0"/>
              </a:rPr>
              <a:t>Instagram</a:t>
            </a:r>
            <a:r>
              <a:rPr lang="en-US" sz="2000" dirty="0">
                <a:latin typeface="Tw Cen MT Condensed Extra Bold" panose="020B0803020202020204" pitchFamily="34" charset="0"/>
              </a:rPr>
              <a:t>.</a:t>
            </a:r>
          </a:p>
          <a:p>
            <a:r>
              <a:rPr lang="en-US" sz="2000" dirty="0">
                <a:latin typeface="Tw Cen MT Condensed Extra Bold" panose="020B0803020202020204" pitchFamily="34" charset="0"/>
              </a:rPr>
              <a:t>62% of users follow the brand simply because they “love” the brand. Forty-one percent follow or would follow to take advantage of perks and giveaways.</a:t>
            </a:r>
          </a:p>
          <a:p>
            <a:r>
              <a:rPr lang="en-US" sz="2000" dirty="0">
                <a:latin typeface="Tw Cen MT Condensed Extra Bold" panose="020B0803020202020204" pitchFamily="34" charset="0"/>
              </a:rPr>
              <a:t>65% of </a:t>
            </a:r>
            <a:r>
              <a:rPr lang="en-US" sz="2000" dirty="0" err="1">
                <a:latin typeface="Tw Cen MT Condensed Extra Bold" panose="020B0803020202020204" pitchFamily="34" charset="0"/>
              </a:rPr>
              <a:t>Instagram</a:t>
            </a:r>
            <a:r>
              <a:rPr lang="en-US" sz="2000" dirty="0">
                <a:latin typeface="Tw Cen MT Condensed Extra Bold" panose="020B0803020202020204" pitchFamily="34" charset="0"/>
              </a:rPr>
              <a:t> users report that they feel flattered when a brand likes their post.</a:t>
            </a:r>
          </a:p>
          <a:p>
            <a:endParaRPr lang="en-US" dirty="0"/>
          </a:p>
        </p:txBody>
      </p:sp>
      <p:pic>
        <p:nvPicPr>
          <p:cNvPr id="5" name="Picture 2" descr="E:\cloud\drive\websites\ppttemplate\ppt\logo-ppttemplat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606316"/>
            <a:ext cx="1167819" cy="25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Wengchucon\Desktop\instagra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6208720"/>
            <a:ext cx="832176" cy="6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hone and credit cards shutterstock 2377872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232277"/>
            <a:ext cx="2209800" cy="147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267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#2: </a:t>
            </a:r>
            <a:r>
              <a:rPr lang="en-US" dirty="0" err="1"/>
              <a:t>Instagram</a:t>
            </a:r>
            <a:r>
              <a:rPr lang="en-US" dirty="0"/>
              <a:t> Audience More Likely to Engage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000" dirty="0">
                <a:latin typeface="Tw Cen MT Condensed Extra Bold" panose="020B0803020202020204" pitchFamily="34" charset="0"/>
              </a:rPr>
              <a:t>Counting likes, shares and “re-grams” (like retweets) helps marketers investigate which of their efforts resonate with their target audience. All of these actions taken by targets are called “engagement” collectively.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>
                <a:latin typeface="Tw Cen MT Condensed Extra Bold" panose="020B0803020202020204" pitchFamily="34" charset="0"/>
              </a:rPr>
              <a:t>According to a </a:t>
            </a:r>
            <a:r>
              <a:rPr lang="en-US" sz="2000" dirty="0">
                <a:latin typeface="Tw Cen MT Condensed Extra Bold" panose="020B0803020202020204" pitchFamily="34" charset="0"/>
                <a:hlinkClick r:id="rId2"/>
              </a:rPr>
              <a:t>November 2014 </a:t>
            </a:r>
            <a:r>
              <a:rPr lang="en-US" sz="2000" dirty="0" err="1">
                <a:latin typeface="Tw Cen MT Condensed Extra Bold" panose="020B0803020202020204" pitchFamily="34" charset="0"/>
                <a:hlinkClick r:id="rId2"/>
              </a:rPr>
              <a:t>Instagram</a:t>
            </a:r>
            <a:r>
              <a:rPr lang="en-US" sz="2000" dirty="0">
                <a:latin typeface="Tw Cen MT Condensed Extra Bold" panose="020B0803020202020204" pitchFamily="34" charset="0"/>
                <a:hlinkClick r:id="rId2"/>
              </a:rPr>
              <a:t> study</a:t>
            </a:r>
            <a:r>
              <a:rPr lang="en-US" sz="2000" dirty="0">
                <a:latin typeface="Tw Cen MT Condensed Extra Bold" panose="020B0803020202020204" pitchFamily="34" charset="0"/>
              </a:rPr>
              <a:t> from research firm L2, users interacted 18 times more on </a:t>
            </a:r>
            <a:r>
              <a:rPr lang="en-US" sz="2000" dirty="0" err="1">
                <a:latin typeface="Tw Cen MT Condensed Extra Bold" panose="020B0803020202020204" pitchFamily="34" charset="0"/>
              </a:rPr>
              <a:t>Instagram</a:t>
            </a:r>
            <a:r>
              <a:rPr lang="en-US" sz="2000" dirty="0">
                <a:latin typeface="Tw Cen MT Condensed Extra Bold" panose="020B0803020202020204" pitchFamily="34" charset="0"/>
              </a:rPr>
              <a:t> than Facebook.</a:t>
            </a:r>
          </a:p>
          <a:p>
            <a:endParaRPr lang="en-US" dirty="0"/>
          </a:p>
        </p:txBody>
      </p:sp>
      <p:pic>
        <p:nvPicPr>
          <p:cNvPr id="5" name="Picture 2" descr="E:\cloud\drive\websites\ppttemplate\ppt\logo-ppttemplat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606316"/>
            <a:ext cx="1167819" cy="25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Wengchucon\Desktop\instagra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6208720"/>
            <a:ext cx="832176" cy="6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hone and credit cards shutterstock 2377872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232277"/>
            <a:ext cx="2209800" cy="147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ocialbakers post engagement stat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67" y="2600231"/>
            <a:ext cx="5872133" cy="184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835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simply measured brand account sta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823" y="629589"/>
            <a:ext cx="8991600" cy="543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0299" y="6274140"/>
            <a:ext cx="1808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Simply Measured</a:t>
            </a:r>
          </a:p>
        </p:txBody>
      </p:sp>
    </p:spTree>
    <p:extLst>
      <p:ext uri="{BB962C8B-B14F-4D97-AF65-F5344CB8AC3E}">
        <p14:creationId xmlns:p14="http://schemas.microsoft.com/office/powerpoint/2010/main" val="1520437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#3: </a:t>
            </a:r>
            <a:r>
              <a:rPr lang="en-US" dirty="0" err="1"/>
              <a:t>Instagram</a:t>
            </a:r>
            <a:r>
              <a:rPr lang="en-US" dirty="0"/>
              <a:t> Audience Is Young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w Cen MT Condensed Extra Bold" panose="020B0803020202020204" pitchFamily="34" charset="0"/>
              </a:rPr>
              <a:t>a September 2014 study conducted by AVG, cited in </a:t>
            </a:r>
            <a:r>
              <a:rPr lang="en-US" dirty="0" err="1">
                <a:latin typeface="Tw Cen MT Condensed Extra Bold" panose="020B0803020202020204" pitchFamily="34" charset="0"/>
              </a:rPr>
              <a:t>eMarketer</a:t>
            </a:r>
            <a:r>
              <a:rPr lang="en-US" dirty="0">
                <a:latin typeface="Tw Cen MT Condensed Extra Bold" panose="020B0803020202020204" pitchFamily="34" charset="0"/>
              </a:rPr>
              <a:t>, found that 44% of 18- to 29-year-olds and 62% of 11- to 16-year-olds had used </a:t>
            </a:r>
            <a:r>
              <a:rPr lang="en-US" dirty="0" err="1">
                <a:latin typeface="Tw Cen MT Condensed Extra Bold" panose="020B0803020202020204" pitchFamily="34" charset="0"/>
              </a:rPr>
              <a:t>Instagram</a:t>
            </a:r>
            <a:r>
              <a:rPr lang="en-US" dirty="0">
                <a:latin typeface="Tw Cen MT Condensed Extra Bold" panose="020B0803020202020204" pitchFamily="34" charset="0"/>
              </a:rPr>
              <a:t> in the previous month.</a:t>
            </a:r>
          </a:p>
          <a:p>
            <a:pPr lvl="1"/>
            <a:r>
              <a:rPr lang="en-US" dirty="0">
                <a:latin typeface="Tw Cen MT Condensed Extra Bold" panose="020B0803020202020204" pitchFamily="34" charset="0"/>
              </a:rPr>
              <a:t>In comparison, only 18% of Baby Boomers (ages 45 to 60) and 10% of those 60 and older used </a:t>
            </a:r>
            <a:r>
              <a:rPr lang="en-US" dirty="0" err="1">
                <a:latin typeface="Tw Cen MT Condensed Extra Bold" panose="020B0803020202020204" pitchFamily="34" charset="0"/>
              </a:rPr>
              <a:t>Instagram</a:t>
            </a:r>
            <a:r>
              <a:rPr lang="en-US" dirty="0">
                <a:latin typeface="Tw Cen MT Condensed Extra Bold" panose="020B0803020202020204" pitchFamily="34" charset="0"/>
              </a:rPr>
              <a:t> in the past month.</a:t>
            </a:r>
          </a:p>
        </p:txBody>
      </p:sp>
      <p:pic>
        <p:nvPicPr>
          <p:cNvPr id="7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182" y="6606316"/>
            <a:ext cx="1167819" cy="25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Wengchucon\Desktop\instagra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710" y="6173873"/>
            <a:ext cx="832176" cy="6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180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marketer social network audience by age sta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209" y="0"/>
            <a:ext cx="8406463" cy="647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753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Facebook Event Page</a:t>
            </a:r>
          </a:p>
          <a:p>
            <a:r>
              <a:rPr lang="en-US" dirty="0" smtClean="0"/>
              <a:t>Timed Posts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229446" y="4377809"/>
            <a:ext cx="4457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https://www.facebook.com/PennStateDuBois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484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219" y="83714"/>
            <a:ext cx="10394707" cy="1158140"/>
          </a:xfrm>
        </p:spPr>
        <p:txBody>
          <a:bodyPr/>
          <a:lstStyle/>
          <a:p>
            <a:r>
              <a:rPr lang="en-US" dirty="0" smtClean="0"/>
              <a:t>Short tips for each platform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711340"/>
            <a:ext cx="5157787" cy="823912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Facebook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891044" y="1535252"/>
            <a:ext cx="5157787" cy="368458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>
                <a:latin typeface="Tw Cen MT Condensed Extra Bold" panose="020B0803020202020204" pitchFamily="34" charset="0"/>
              </a:rPr>
              <a:t>Do they have a good cover photo? (not too busy, nice design, well-branded)</a:t>
            </a:r>
            <a:endParaRPr lang="en-US" sz="2400" dirty="0">
              <a:latin typeface="Tw Cen MT Condensed Extra Bold" panose="020B0803020202020204" pitchFamily="34" charset="0"/>
            </a:endParaRPr>
          </a:p>
          <a:p>
            <a:pPr lvl="0"/>
            <a:r>
              <a:rPr lang="en-US" dirty="0">
                <a:latin typeface="Tw Cen MT Condensed Extra Bold" panose="020B0803020202020204" pitchFamily="34" charset="0"/>
              </a:rPr>
              <a:t>Do they have a complete About Section with website listed?</a:t>
            </a:r>
            <a:endParaRPr lang="en-US" sz="2400" dirty="0">
              <a:latin typeface="Tw Cen MT Condensed Extra Bold" panose="020B0803020202020204" pitchFamily="34" charset="0"/>
            </a:endParaRPr>
          </a:p>
          <a:p>
            <a:pPr lvl="0"/>
            <a:r>
              <a:rPr lang="en-US" dirty="0">
                <a:latin typeface="Tw Cen MT Condensed Extra Bold" panose="020B0803020202020204" pitchFamily="34" charset="0"/>
              </a:rPr>
              <a:t>Are they posting 1x per day at minimum?</a:t>
            </a:r>
            <a:endParaRPr lang="en-US" sz="2400" dirty="0">
              <a:latin typeface="Tw Cen MT Condensed Extra Bold" panose="020B0803020202020204" pitchFamily="34" charset="0"/>
            </a:endParaRPr>
          </a:p>
          <a:p>
            <a:pPr lvl="0"/>
            <a:r>
              <a:rPr lang="en-US" dirty="0">
                <a:latin typeface="Tw Cen MT Condensed Extra Bold" panose="020B0803020202020204" pitchFamily="34" charset="0"/>
              </a:rPr>
              <a:t>Are they posting helpful content?</a:t>
            </a:r>
            <a:endParaRPr lang="en-US" sz="2400" dirty="0">
              <a:latin typeface="Tw Cen MT Condensed Extra Bold" panose="020B0803020202020204" pitchFamily="34" charset="0"/>
            </a:endParaRPr>
          </a:p>
          <a:p>
            <a:pPr lvl="1"/>
            <a:r>
              <a:rPr lang="en-US" dirty="0">
                <a:latin typeface="Tw Cen MT Condensed Extra Bold" panose="020B0803020202020204" pitchFamily="34" charset="0"/>
              </a:rPr>
              <a:t>Ninja tip – add some funny content</a:t>
            </a:r>
            <a:endParaRPr lang="en-US" sz="2000" dirty="0">
              <a:latin typeface="Tw Cen MT Condensed Extra Bold" panose="020B0803020202020204" pitchFamily="34" charset="0"/>
            </a:endParaRPr>
          </a:p>
          <a:p>
            <a:pPr lvl="0"/>
            <a:r>
              <a:rPr lang="en-US" dirty="0">
                <a:latin typeface="Tw Cen MT Condensed Extra Bold" panose="020B0803020202020204" pitchFamily="34" charset="0"/>
              </a:rPr>
              <a:t>Do they have Spam or unanswered posts?</a:t>
            </a:r>
            <a:endParaRPr lang="en-US" sz="2400" dirty="0">
              <a:latin typeface="Tw Cen MT Condensed Extra Bold" panose="020B0803020202020204" pitchFamily="34" charset="0"/>
            </a:endParaRPr>
          </a:p>
          <a:p>
            <a:pPr lvl="0"/>
            <a:r>
              <a:rPr lang="en-US" dirty="0">
                <a:latin typeface="Tw Cen MT Condensed Extra Bold" panose="020B0803020202020204" pitchFamily="34" charset="0"/>
              </a:rPr>
              <a:t>Variety of content – images, links, videos, promotional </a:t>
            </a:r>
            <a:r>
              <a:rPr lang="en-US" dirty="0" smtClean="0">
                <a:latin typeface="Tw Cen MT Condensed Extra Bold" panose="020B0803020202020204" pitchFamily="34" charset="0"/>
              </a:rPr>
              <a:t>content (Slide 10)</a:t>
            </a:r>
            <a:endParaRPr lang="en-US" sz="2400" dirty="0">
              <a:latin typeface="Tw Cen MT Condensed Extra Bold" panose="020B0803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711340"/>
            <a:ext cx="5183188" cy="823912"/>
          </a:xfrm>
        </p:spPr>
        <p:txBody>
          <a:bodyPr/>
          <a:lstStyle/>
          <a:p>
            <a:r>
              <a:rPr lang="en-US" dirty="0" err="1" smtClean="0">
                <a:solidFill>
                  <a:srgbClr val="F1963B"/>
                </a:solidFill>
              </a:rPr>
              <a:t>Instagram</a:t>
            </a:r>
            <a:endParaRPr lang="en-US" dirty="0">
              <a:solidFill>
                <a:srgbClr val="F1963B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136144" y="1550406"/>
            <a:ext cx="5183188" cy="3684588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>
                <a:latin typeface="Tw Cen MT Condensed Extra Bold" panose="020B0803020202020204" pitchFamily="34" charset="0"/>
              </a:rPr>
              <a:t>Posting photos of people?</a:t>
            </a:r>
          </a:p>
          <a:p>
            <a:r>
              <a:rPr lang="en-US" sz="2200" dirty="0" smtClean="0">
                <a:latin typeface="Tw Cen MT Condensed Extra Bold" panose="020B0803020202020204" pitchFamily="34" charset="0"/>
              </a:rPr>
              <a:t>Sharing same photo to </a:t>
            </a:r>
            <a:r>
              <a:rPr lang="en-US" sz="2200" dirty="0" err="1" smtClean="0">
                <a:latin typeface="Tw Cen MT Condensed Extra Bold" panose="020B0803020202020204" pitchFamily="34" charset="0"/>
              </a:rPr>
              <a:t>Instagram</a:t>
            </a:r>
            <a:r>
              <a:rPr lang="en-US" sz="2200" dirty="0" smtClean="0">
                <a:latin typeface="Tw Cen MT Condensed Extra Bold" panose="020B0803020202020204" pitchFamily="34" charset="0"/>
              </a:rPr>
              <a:t> and Twitter?</a:t>
            </a:r>
          </a:p>
          <a:p>
            <a:r>
              <a:rPr lang="en-US" sz="2200" dirty="0" smtClean="0">
                <a:latin typeface="Tw Cen MT Condensed Extra Bold" panose="020B0803020202020204" pitchFamily="34" charset="0"/>
              </a:rPr>
              <a:t>Including multiple hashtags on posts?</a:t>
            </a:r>
          </a:p>
          <a:p>
            <a:r>
              <a:rPr lang="en-US" sz="2200" dirty="0" smtClean="0">
                <a:latin typeface="Tw Cen MT Condensed Extra Bold" panose="020B0803020202020204" pitchFamily="34" charset="0"/>
              </a:rPr>
              <a:t>Following influencers within your sector or industry?</a:t>
            </a:r>
          </a:p>
          <a:p>
            <a:r>
              <a:rPr lang="en-US" sz="2200" dirty="0" smtClean="0">
                <a:latin typeface="Tw Cen MT Condensed Extra Bold" panose="020B0803020202020204" pitchFamily="34" charset="0"/>
              </a:rPr>
              <a:t>Variety of photos and content</a:t>
            </a:r>
            <a:r>
              <a:rPr lang="en-US" sz="2200" dirty="0" smtClean="0">
                <a:latin typeface="Tw Cen MT Condensed Extra Bold" panose="020B0803020202020204" pitchFamily="34" charset="0"/>
              </a:rPr>
              <a:t>?</a:t>
            </a:r>
          </a:p>
          <a:p>
            <a:r>
              <a:rPr lang="en-US" sz="2200" dirty="0" smtClean="0">
                <a:latin typeface="Tw Cen MT Condensed Extra Bold" panose="020B0803020202020204" pitchFamily="34" charset="0"/>
              </a:rPr>
              <a:t>Nomenclature</a:t>
            </a:r>
            <a:endParaRPr lang="en-US" sz="2200" dirty="0">
              <a:latin typeface="Tw Cen MT Condensed Extra Bold" panose="020B08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9982" y="5562600"/>
            <a:ext cx="9317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Are you using online and offline strategies?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584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609" y="62775"/>
            <a:ext cx="4465496" cy="669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345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Calendar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761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igures.boundless.com/11117/full/4731898939-e972eb3594-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49" y="0"/>
            <a:ext cx="6874438" cy="688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424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 profit services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smtClean="0">
                <a:latin typeface="Franklin Gothic Demi" panose="020B0703020102020204" pitchFamily="34" charset="0"/>
              </a:rPr>
              <a:t>www.ineedmagnus.com/freekit</a:t>
            </a:r>
          </a:p>
          <a:p>
            <a:pPr marL="0" indent="0">
              <a:buNone/>
            </a:pPr>
            <a:r>
              <a:rPr lang="en-US" sz="3200" dirty="0" smtClean="0">
                <a:latin typeface="Franklin Gothic Demi" panose="020B0703020102020204" pitchFamily="34" charset="0"/>
              </a:rPr>
              <a:t>Matt Checchio</a:t>
            </a:r>
          </a:p>
          <a:p>
            <a:pPr marL="0" indent="0">
              <a:buNone/>
            </a:pPr>
            <a:r>
              <a:rPr lang="en-US" sz="3200" dirty="0" smtClean="0">
                <a:latin typeface="Franklin Gothic Demi" panose="020B0703020102020204" pitchFamily="34" charset="0"/>
              </a:rPr>
              <a:t>Linkedin.com/</a:t>
            </a:r>
            <a:r>
              <a:rPr lang="en-US" sz="3200" dirty="0" err="1" smtClean="0">
                <a:latin typeface="Franklin Gothic Demi" panose="020B0703020102020204" pitchFamily="34" charset="0"/>
              </a:rPr>
              <a:t>mattchecchio</a:t>
            </a:r>
            <a:endParaRPr lang="en-US" sz="3200" dirty="0" smtClean="0">
              <a:latin typeface="Franklin Gothic Demi" panose="020B0703020102020204" pitchFamily="34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Franklin Gothic Demi" panose="020B0703020102020204" pitchFamily="34" charset="0"/>
              </a:rPr>
              <a:t>814.299.7041</a:t>
            </a:r>
          </a:p>
          <a:p>
            <a:pPr marL="0" indent="0">
              <a:buNone/>
            </a:pPr>
            <a:r>
              <a:rPr lang="en-US" sz="3200" dirty="0" smtClean="0">
                <a:latin typeface="Franklin Gothic Demi" panose="020B0703020102020204" pitchFamily="34" charset="0"/>
              </a:rPr>
              <a:t>mmc229@gmail.com</a:t>
            </a:r>
            <a:endParaRPr lang="en-US" sz="3200" dirty="0"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925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748" y="343968"/>
            <a:ext cx="2430752" cy="24307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722" y="343968"/>
            <a:ext cx="2752680" cy="243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085" y="3691782"/>
            <a:ext cx="3201953" cy="27843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24" y="3691782"/>
            <a:ext cx="381000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964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hashmeta.com/wp-content/uploads/2015/01/Most-popular-social-apps-among-millennia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075" y="119591"/>
            <a:ext cx="9184028" cy="654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749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latin typeface="Franklin Gothic Medium" panose="020B0603020102020204" pitchFamily="34" charset="0"/>
                <a:cs typeface="Franklin Gothic Medium" panose="020B0603020102020204" pitchFamily="34" charset="0"/>
              </a:rPr>
              <a:t>Finding a Way Through Social Media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2813403"/>
          </a:xfrm>
        </p:spPr>
        <p:txBody>
          <a:bodyPr>
            <a:noAutofit/>
          </a:bodyPr>
          <a:lstStyle/>
          <a:p>
            <a:pPr lvl="1" eaLnBrk="1" hangingPunct="1"/>
            <a:r>
              <a:rPr lang="en-US" sz="2800" dirty="0" smtClean="0"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Lots of </a:t>
            </a:r>
            <a:r>
              <a:rPr lang="en-US" sz="2800" dirty="0" smtClean="0"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people </a:t>
            </a:r>
            <a:r>
              <a:rPr lang="en-US" sz="2800" dirty="0" smtClean="0"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are “doing” social media marketing</a:t>
            </a:r>
          </a:p>
          <a:p>
            <a:pPr lvl="1" eaLnBrk="1" hangingPunct="1"/>
            <a:r>
              <a:rPr lang="en-US" sz="2800" dirty="0" smtClean="0"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Seek an efficient and effective path</a:t>
            </a:r>
          </a:p>
          <a:p>
            <a:pPr lvl="1" eaLnBrk="1" hangingPunct="1"/>
            <a:r>
              <a:rPr lang="en-US" sz="2800" dirty="0" smtClean="0"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Avoid random direction approaches</a:t>
            </a:r>
          </a:p>
          <a:p>
            <a:pPr lvl="1" eaLnBrk="1" hangingPunct="1"/>
            <a:r>
              <a:rPr lang="en-US" sz="2800" dirty="0" smtClean="0"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Apply a decisive strategy for success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>
              <a:spcBef>
                <a:spcPts val="75"/>
              </a:spcBef>
              <a:spcAft>
                <a:spcPts val="600"/>
              </a:spcAft>
              <a:buClr>
                <a:srgbClr val="FF000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2pPr>
            <a:lvl3pPr marL="1143000" indent="-228600">
              <a:spcAft>
                <a:spcPts val="600"/>
              </a:spcAft>
              <a:buClr>
                <a:srgbClr val="3399CC"/>
              </a:buClr>
              <a:buFont typeface="Times" panose="02020603050405020304" pitchFamily="18" charset="0"/>
              <a:buChar char="•"/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3pPr>
            <a:lvl4pPr marL="1600200" indent="-228600">
              <a:spcAft>
                <a:spcPts val="600"/>
              </a:spcAft>
              <a:buClr>
                <a:srgbClr val="E4851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4pPr>
            <a:lvl5pPr marL="2057400" indent="-228600">
              <a:spcAft>
                <a:spcPts val="60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DF9496F-440D-4414-B803-A2D5DDCF1674}" type="slidenum">
              <a:rPr lang="en-US" sz="1200">
                <a:latin typeface="Franklin Gothic Medium" panose="020B06030201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sz="120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53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The Seven Myths of Social Media Marketing</a:t>
            </a:r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Akzidenz Grotesk BE Bold"/>
              <a:buAutoNum type="arabicPeriod"/>
            </a:pPr>
            <a:r>
              <a:rPr lang="en-US" dirty="0" smtClean="0"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Social Media is Just a Fad</a:t>
            </a:r>
          </a:p>
          <a:p>
            <a:pPr marL="514350" indent="-514350">
              <a:buFont typeface="Akzidenz Grotesk BE Bold"/>
              <a:buAutoNum type="arabicPeriod"/>
            </a:pPr>
            <a:r>
              <a:rPr lang="en-US" dirty="0" smtClean="0"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Social Media is Just for the Young</a:t>
            </a:r>
          </a:p>
          <a:p>
            <a:pPr marL="514350" indent="-514350">
              <a:buFont typeface="Akzidenz Grotesk BE Bold"/>
              <a:buAutoNum type="arabicPeriod"/>
            </a:pPr>
            <a:r>
              <a:rPr lang="en-US" dirty="0" smtClean="0"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There is No Return in Social Media Marketing</a:t>
            </a:r>
          </a:p>
          <a:p>
            <a:pPr marL="514350" indent="-514350">
              <a:buFont typeface="Akzidenz Grotesk BE Bold"/>
              <a:buAutoNum type="arabicPeriod"/>
            </a:pPr>
            <a:r>
              <a:rPr lang="en-US" dirty="0" smtClean="0"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Social Media Marketing isn’t Right for This Business</a:t>
            </a:r>
          </a:p>
          <a:p>
            <a:pPr marL="514350" indent="-514350">
              <a:buFont typeface="Akzidenz Grotesk BE Bold"/>
              <a:buAutoNum type="arabicPeriod"/>
            </a:pPr>
            <a:r>
              <a:rPr lang="en-US" dirty="0" smtClean="0"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Social Media Marketing is New</a:t>
            </a:r>
          </a:p>
          <a:p>
            <a:pPr marL="514350" indent="-514350">
              <a:buFont typeface="Akzidenz Grotesk BE Bold"/>
              <a:buAutoNum type="arabicPeriod"/>
            </a:pPr>
            <a:r>
              <a:rPr lang="en-US" dirty="0" smtClean="0"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Social Media Marketing is Too Time-Consuming</a:t>
            </a:r>
          </a:p>
          <a:p>
            <a:pPr marL="514350" indent="-514350">
              <a:buFont typeface="Akzidenz Grotesk BE Bold"/>
              <a:buAutoNum type="arabicPeriod"/>
            </a:pPr>
            <a:r>
              <a:rPr lang="en-US" dirty="0" smtClean="0"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Social Media is Free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>
              <a:spcBef>
                <a:spcPts val="75"/>
              </a:spcBef>
              <a:spcAft>
                <a:spcPts val="600"/>
              </a:spcAft>
              <a:buClr>
                <a:srgbClr val="FF000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2pPr>
            <a:lvl3pPr marL="1143000" indent="-228600">
              <a:spcAft>
                <a:spcPts val="600"/>
              </a:spcAft>
              <a:buClr>
                <a:srgbClr val="3399CC"/>
              </a:buClr>
              <a:buFont typeface="Times" panose="02020603050405020304" pitchFamily="18" charset="0"/>
              <a:buChar char="•"/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3pPr>
            <a:lvl4pPr marL="1600200" indent="-228600">
              <a:spcAft>
                <a:spcPts val="600"/>
              </a:spcAft>
              <a:buClr>
                <a:srgbClr val="E4851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4pPr>
            <a:lvl5pPr marL="2057400" indent="-228600">
              <a:spcAft>
                <a:spcPts val="60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A5C8638-4B70-429C-851C-75DA8563C5E2}" type="slidenum">
              <a:rPr lang="en-US" sz="1200">
                <a:latin typeface="Franklin Gothic Medium" panose="020B06030201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sz="120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979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w Cen MT Condensed Extra Bold" panose="020B0803020202020204" pitchFamily="34" charset="0"/>
                <a:cs typeface="Franklin Gothic Medium" panose="020B0603020102020204" pitchFamily="34" charset="0"/>
              </a:rPr>
              <a:t>Why Social Media Marketing is Different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sz="quarter" idx="13"/>
          </p:nvPr>
        </p:nvSpPr>
        <p:spPr>
          <a:extLst/>
        </p:spPr>
        <p:txBody>
          <a:bodyPr numCol="2"/>
          <a:lstStyle/>
          <a:p>
            <a:pPr marL="0" indent="0">
              <a:buNone/>
              <a:defRPr/>
            </a:pPr>
            <a:r>
              <a:rPr lang="en-US" b="1" dirty="0" smtClean="0">
                <a:latin typeface="Tw Cen MT Condensed Extra Bold" panose="020B0803020202020204" pitchFamily="34" charset="0"/>
                <a:cs typeface="Times New Roman" pitchFamily="18" charset="0"/>
              </a:rPr>
              <a:t>Traditional Approach</a:t>
            </a:r>
          </a:p>
          <a:p>
            <a:pPr marL="457200" indent="-457200">
              <a:defRPr/>
            </a:pPr>
            <a:r>
              <a:rPr lang="en-US" dirty="0" smtClean="0">
                <a:latin typeface="Tw Cen MT Condensed Extra Bold" panose="020B0803020202020204" pitchFamily="34" charset="0"/>
                <a:cs typeface="Times New Roman" pitchFamily="18" charset="0"/>
              </a:rPr>
              <a:t>Controls content seen by audience</a:t>
            </a:r>
            <a:endParaRPr lang="en-US" dirty="0">
              <a:latin typeface="Tw Cen MT Condensed Extra Bold" panose="020B0803020202020204" pitchFamily="34" charset="0"/>
              <a:cs typeface="Times New Roman" pitchFamily="18" charset="0"/>
            </a:endParaRPr>
          </a:p>
          <a:p>
            <a:pPr marL="457200" indent="-457200">
              <a:defRPr/>
            </a:pPr>
            <a:r>
              <a:rPr lang="en-US" dirty="0" smtClean="0">
                <a:latin typeface="Tw Cen MT Condensed Extra Bold" panose="020B0803020202020204" pitchFamily="34" charset="0"/>
                <a:cs typeface="Times New Roman" pitchFamily="18" charset="0"/>
              </a:rPr>
              <a:t>One-way communication</a:t>
            </a:r>
          </a:p>
          <a:p>
            <a:pPr marL="457200" indent="-457200">
              <a:defRPr/>
            </a:pPr>
            <a:r>
              <a:rPr lang="en-US" dirty="0" smtClean="0">
                <a:latin typeface="Tw Cen MT Condensed Extra Bold" panose="020B0803020202020204" pitchFamily="34" charset="0"/>
                <a:cs typeface="Times New Roman" pitchFamily="18" charset="0"/>
              </a:rPr>
              <a:t>Domineering approach</a:t>
            </a:r>
          </a:p>
          <a:p>
            <a:pPr marL="457200" indent="-457200">
              <a:defRPr/>
            </a:pPr>
            <a:endParaRPr lang="en-US" dirty="0" smtClean="0">
              <a:latin typeface="Tw Cen MT Condensed Extra Bold" panose="020B0803020202020204" pitchFamily="34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en-US" dirty="0" smtClean="0">
              <a:latin typeface="Tw Cen MT Condensed Extra Bold" panose="020B0803020202020204" pitchFamily="34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en-US" b="1" dirty="0" smtClean="0">
                <a:latin typeface="Tw Cen MT Condensed Extra Bold" panose="020B0803020202020204" pitchFamily="34" charset="0"/>
                <a:cs typeface="Times New Roman" pitchFamily="18" charset="0"/>
              </a:rPr>
              <a:t>Social </a:t>
            </a:r>
            <a:r>
              <a:rPr lang="en-US" b="1" dirty="0" smtClean="0">
                <a:latin typeface="Tw Cen MT Condensed Extra Bold" panose="020B0803020202020204" pitchFamily="34" charset="0"/>
                <a:cs typeface="Times New Roman" pitchFamily="18" charset="0"/>
              </a:rPr>
              <a:t>Media Approach</a:t>
            </a:r>
          </a:p>
          <a:p>
            <a:pPr marL="457200" indent="-457200">
              <a:defRPr/>
            </a:pPr>
            <a:r>
              <a:rPr lang="en-US" dirty="0" smtClean="0">
                <a:latin typeface="Tw Cen MT Condensed Extra Bold" panose="020B0803020202020204" pitchFamily="34" charset="0"/>
                <a:cs typeface="Times New Roman" pitchFamily="18" charset="0"/>
              </a:rPr>
              <a:t>Emphasizes audience contribution</a:t>
            </a:r>
          </a:p>
          <a:p>
            <a:pPr marL="457200" indent="-457200">
              <a:defRPr/>
            </a:pPr>
            <a:r>
              <a:rPr lang="en-US" dirty="0" smtClean="0">
                <a:latin typeface="Tw Cen MT Condensed Extra Bold" panose="020B0803020202020204" pitchFamily="34" charset="0"/>
                <a:cs typeface="Times New Roman" pitchFamily="18" charset="0"/>
              </a:rPr>
              <a:t>Two-way communication</a:t>
            </a:r>
          </a:p>
          <a:p>
            <a:pPr marL="457200" indent="-457200">
              <a:defRPr/>
            </a:pPr>
            <a:r>
              <a:rPr lang="en-US" dirty="0" smtClean="0">
                <a:latin typeface="Tw Cen MT Condensed Extra Bold" panose="020B0803020202020204" pitchFamily="34" charset="0"/>
                <a:cs typeface="Times New Roman" pitchFamily="18" charset="0"/>
              </a:rPr>
              <a:t>Discussion </a:t>
            </a:r>
            <a:r>
              <a:rPr lang="en-US" dirty="0" smtClean="0">
                <a:latin typeface="Tw Cen MT Condensed Extra Bold" panose="020B0803020202020204" pitchFamily="34" charset="0"/>
                <a:cs typeface="Times New Roman" pitchFamily="18" charset="0"/>
              </a:rPr>
              <a:t>approach</a:t>
            </a:r>
            <a:endParaRPr lang="en-US" dirty="0" smtClean="0">
              <a:latin typeface="Tw Cen MT Condensed Extra Bold" panose="020B0803020202020204" pitchFamily="34" charset="0"/>
              <a:cs typeface="Times New Roman" pitchFamily="18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>
              <a:spcBef>
                <a:spcPts val="75"/>
              </a:spcBef>
              <a:spcAft>
                <a:spcPts val="600"/>
              </a:spcAft>
              <a:buClr>
                <a:srgbClr val="FF000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2pPr>
            <a:lvl3pPr marL="1143000" indent="-228600">
              <a:spcAft>
                <a:spcPts val="600"/>
              </a:spcAft>
              <a:buClr>
                <a:srgbClr val="3399CC"/>
              </a:buClr>
              <a:buFont typeface="Times" panose="02020603050405020304" pitchFamily="18" charset="0"/>
              <a:buChar char="•"/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3pPr>
            <a:lvl4pPr marL="1600200" indent="-228600">
              <a:spcAft>
                <a:spcPts val="600"/>
              </a:spcAft>
              <a:buClr>
                <a:srgbClr val="E4851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4pPr>
            <a:lvl5pPr marL="2057400" indent="-228600">
              <a:spcAft>
                <a:spcPts val="60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2F66D65-1DBD-44B6-87F9-571388F0BF82}" type="slidenum">
              <a:rPr lang="en-US" sz="1200">
                <a:latin typeface="Franklin Gothic Medium" panose="020B06030201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sz="120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424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w Cen MT Condensed Extra Bold" panose="020B0803020202020204" pitchFamily="34" charset="0"/>
                <a:cs typeface="Franklin Gothic Medium" panose="020B0603020102020204" pitchFamily="34" charset="0"/>
              </a:rPr>
              <a:t>Setting Goals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Define the desired outcome such as:</a:t>
            </a:r>
          </a:p>
          <a:p>
            <a:pPr marL="857250" lvl="1" indent="-457200"/>
            <a:r>
              <a:rPr lang="en-US" dirty="0" smtClean="0"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brand building</a:t>
            </a:r>
          </a:p>
          <a:p>
            <a:pPr marL="857250" lvl="1" indent="-457200"/>
            <a:r>
              <a:rPr lang="en-US" dirty="0" smtClean="0"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increasing customer satisfaction</a:t>
            </a:r>
          </a:p>
          <a:p>
            <a:pPr marL="857250" lvl="1" indent="-457200"/>
            <a:r>
              <a:rPr lang="en-US" dirty="0" smtClean="0"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driving word-of-mouth recommendations</a:t>
            </a:r>
          </a:p>
          <a:p>
            <a:pPr marL="857250" lvl="1" indent="-457200"/>
            <a:r>
              <a:rPr lang="en-US" dirty="0" smtClean="0"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producing new product ideas</a:t>
            </a:r>
          </a:p>
          <a:p>
            <a:pPr marL="857250" lvl="1" indent="-457200"/>
            <a:r>
              <a:rPr lang="en-US" dirty="0" smtClean="0"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generating leads</a:t>
            </a:r>
          </a:p>
          <a:p>
            <a:pPr marL="857250" lvl="1" indent="-457200"/>
            <a:r>
              <a:rPr lang="en-US" dirty="0" smtClean="0"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handling crisis-reputation management, or</a:t>
            </a:r>
          </a:p>
          <a:p>
            <a:pPr marL="857250" lvl="1" indent="-457200"/>
            <a:r>
              <a:rPr lang="en-US" dirty="0" smtClean="0"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integrating social media marketing with public relations and advertising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F2F57E3-3D39-4AB4-87EE-9B092BCEE8F7}" type="slidenum">
              <a:rPr lang="en-US" sz="1200">
                <a:latin typeface="Franklin Gothic Medium" panose="020B0603020102020204" pitchFamily="34" charset="0"/>
              </a:rPr>
              <a:pPr/>
              <a:t>8</a:t>
            </a:fld>
            <a:endParaRPr lang="en-US" sz="120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587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795" y="-264692"/>
            <a:ext cx="7244250" cy="762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619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400</TotalTime>
  <Words>493</Words>
  <Application>Microsoft Office PowerPoint</Application>
  <PresentationFormat>Widescreen</PresentationFormat>
  <Paragraphs>90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ＭＳ Ｐゴシック</vt:lpstr>
      <vt:lpstr>Akzidenz Grotesk BE Bold</vt:lpstr>
      <vt:lpstr>Arial</vt:lpstr>
      <vt:lpstr>Franklin Gothic Demi</vt:lpstr>
      <vt:lpstr>Franklin Gothic Medium</vt:lpstr>
      <vt:lpstr>Impact</vt:lpstr>
      <vt:lpstr>Times New Roman</vt:lpstr>
      <vt:lpstr>Tw Cen MT Condensed Extra Bold</vt:lpstr>
      <vt:lpstr>Main Event</vt:lpstr>
      <vt:lpstr>#rusocial</vt:lpstr>
      <vt:lpstr>PowerPoint Presentation</vt:lpstr>
      <vt:lpstr>PowerPoint Presentation</vt:lpstr>
      <vt:lpstr>PowerPoint Presentation</vt:lpstr>
      <vt:lpstr>Finding a Way Through Social Media</vt:lpstr>
      <vt:lpstr>The Seven Myths of Social Media Marketing</vt:lpstr>
      <vt:lpstr>Why Social Media Marketing is Different</vt:lpstr>
      <vt:lpstr>Setting Goals</vt:lpstr>
      <vt:lpstr>PowerPoint Presentation</vt:lpstr>
      <vt:lpstr>Instagram</vt:lpstr>
      <vt:lpstr>#1: Instagram Users Are Shoppers</vt:lpstr>
      <vt:lpstr>#2: Instagram Audience More Likely to Engage</vt:lpstr>
      <vt:lpstr>PowerPoint Presentation</vt:lpstr>
      <vt:lpstr>#3: Instagram Audience Is Young</vt:lpstr>
      <vt:lpstr>PowerPoint Presentation</vt:lpstr>
      <vt:lpstr>Tips</vt:lpstr>
      <vt:lpstr>Short tips for each platform</vt:lpstr>
      <vt:lpstr>PowerPoint Presentation</vt:lpstr>
      <vt:lpstr>Calendar</vt:lpstr>
      <vt:lpstr>Non profit services</vt:lpstr>
    </vt:vector>
  </TitlesOfParts>
  <Company>Penn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M. Checchio</dc:creator>
  <cp:lastModifiedBy>Matthew M. Checchio</cp:lastModifiedBy>
  <cp:revision>15</cp:revision>
  <dcterms:created xsi:type="dcterms:W3CDTF">2015-10-20T18:26:46Z</dcterms:created>
  <dcterms:modified xsi:type="dcterms:W3CDTF">2015-10-23T03:15:27Z</dcterms:modified>
</cp:coreProperties>
</file>