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media/image19.png" ContentType="image/png"/>
  <Override PartName="/ppt/media/image20.png" ContentType="image/png"/>
  <Override PartName="/ppt/media/image18.png" ContentType="image/png"/>
  <Override PartName="/ppt/media/image17.png" ContentType="image/png"/>
  <Override PartName="/ppt/media/image15.png" ContentType="image/png"/>
  <Override PartName="/ppt/media/image14.png" ContentType="image/png"/>
  <Override PartName="/ppt/media/image13.png" ContentType="image/png"/>
  <Override PartName="/ppt/media/image12.png" ContentType="image/png"/>
  <Override PartName="/ppt/media/image11.png" ContentType="image/png"/>
  <Override PartName="/ppt/media/image9.png" ContentType="image/png"/>
  <Override PartName="/ppt/media/image7.png" ContentType="image/png"/>
  <Override PartName="/ppt/media/image1.jpeg" ContentType="image/jpeg"/>
  <Override PartName="/ppt/media/image8.png" ContentType="image/png"/>
  <Override PartName="/ppt/media/image10.png" ContentType="image/png"/>
  <Override PartName="/ppt/media/image5.png" ContentType="image/png"/>
  <Override PartName="/ppt/media/image4.png" ContentType="image/png"/>
  <Override PartName="/ppt/media/image3.png" ContentType="image/png"/>
  <Override PartName="/ppt/media/image16.png" ContentType="image/png"/>
  <Override PartName="/ppt/media/image2.png" ContentType="image/png"/>
  <Override PartName="/ppt/media/image6.png" ContentType="image/png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_rels/slideLayout2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slides/_rels/slide12.xml.rels" ContentType="application/vnd.openxmlformats-package.relationships+xml"/>
  <Override PartName="/ppt/slides/_rels/slide11.xml.rels" ContentType="application/vnd.openxmlformats-package.relationships+xml"/>
  <Override PartName="/ppt/slides/_rels/slide10.xml.rels" ContentType="application/vnd.openxmlformats-package.relationships+xml"/>
  <Override PartName="/ppt/slides/_rels/slide1.xml.rels" ContentType="application/vnd.openxmlformats-package.relationships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/>
  <p:notesSz cx="7772400" cy="10058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30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1360"/>
            <a:ext cx="822924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30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673520" y="3681360"/>
            <a:ext cx="401544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57200" y="3681360"/>
            <a:ext cx="401544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30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30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30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30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6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30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8880" cy="53067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30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57200" y="3681360"/>
            <a:ext cx="401544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6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30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3520" y="3681360"/>
            <a:ext cx="401544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30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1360"/>
            <a:ext cx="822852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640"/>
          </a:xfrm>
          <a:prstGeom prst="rect">
            <a:avLst/>
          </a:prstGeom>
        </p:spPr>
        <p:txBody>
          <a:bodyPr anchor="ctr" bIns="0" lIns="0" rIns="0" tIns="0" wrap="none"/>
          <a:p>
            <a:r>
              <a:rPr lang="en-US"/>
              <a:t>Click to edit the title text format</a:t>
            </a:r>
            <a:endParaRPr/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25000"/>
              <a:buFont typeface="StarSymbol"/>
              <a:buChar char=""/>
            </a:pPr>
            <a:r>
              <a:rPr lang="en-US"/>
              <a:t>Click to edit the outline text format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en-US"/>
              <a:t>Second Outline Level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en-US"/>
              <a:t>Third Outline Level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en-US"/>
              <a:t>Fourth Outline Level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en-US"/>
              <a:t>Fifth Outline Level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en-US"/>
              <a:t>Sixth Outline Level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en-US"/>
              <a:t>Seventh Outline Level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5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4" Type="http://schemas.openxmlformats.org/officeDocument/2006/relationships/slideLayout" Target="../slideLayouts/slideLayout5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image" Target="../media/image20.png"/><Relationship Id="rId3" Type="http://schemas.openxmlformats.org/officeDocument/2006/relationships/hyperlink" Target="mailto:rebecca@duboisplus.com" TargetMode="External"/><Relationship Id="rId4" Type="http://schemas.openxmlformats.org/officeDocument/2006/relationships/hyperlink" Target="mailto:izen@duboisplus.com" TargetMode="External"/><Relationship Id="rId5" Type="http://schemas.openxmlformats.org/officeDocument/2006/relationships/hyperlink" Target="mailto:tony@duboisplus.com" TargetMode="External"/><Relationship Id="rId6" Type="http://schemas.openxmlformats.org/officeDocument/2006/relationships/slideLayout" Target="../slideLayouts/slideLayout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slideLayout" Target="../slideLayouts/slideLayout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slideLayout" Target="../slideLayouts/slideLayout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CustomShape 1"/>
          <p:cNvSpPr/>
          <p:nvPr/>
        </p:nvSpPr>
        <p:spPr>
          <a:xfrm>
            <a:off x="457200" y="2895480"/>
            <a:ext cx="8228880" cy="1142280"/>
          </a:xfrm>
          <a:prstGeom prst="rect">
            <a:avLst/>
          </a:prstGeom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558ed5"/>
                </a:solidFill>
                <a:latin typeface="Futura-Bold"/>
              </a:rPr>
              <a:t>For Professional Services</a:t>
            </a:r>
            <a:endParaRPr/>
          </a:p>
        </p:txBody>
      </p:sp>
      <p:pic>
        <p:nvPicPr>
          <p:cNvPr descr="" id="35" name="Picture 4"/>
          <p:cNvPicPr/>
          <p:nvPr/>
        </p:nvPicPr>
        <p:blipFill>
          <a:blip r:embed="rId1"/>
          <a:stretch>
            <a:fillRect/>
          </a:stretch>
        </p:blipFill>
        <p:spPr>
          <a:xfrm>
            <a:off x="2209680" y="457200"/>
            <a:ext cx="4723560" cy="2361600"/>
          </a:xfrm>
          <a:prstGeom prst="rect">
            <a:avLst/>
          </a:prstGeom>
        </p:spPr>
      </p:pic>
      <p:sp>
        <p:nvSpPr>
          <p:cNvPr id="36" name="CustomShape 2"/>
          <p:cNvSpPr/>
          <p:nvPr/>
        </p:nvSpPr>
        <p:spPr>
          <a:xfrm>
            <a:off x="609480" y="4724280"/>
            <a:ext cx="8228880" cy="1142280"/>
          </a:xfrm>
          <a:prstGeom prst="rect">
            <a:avLst/>
          </a:prstGeom>
        </p:spPr>
        <p:txBody>
          <a:bodyPr anchor="ctr" bIns="45000" lIns="90000" rIns="90000" tIns="45000"/>
          <a:p>
            <a:pPr>
              <a:lnSpc>
                <a:spcPct val="100000"/>
              </a:lnSpc>
              <a:buFont charset="2" typeface="Wingdings"/>
              <a:buChar char=""/>
            </a:pPr>
            <a:r>
              <a:rPr lang="en-US" sz="2800">
                <a:solidFill>
                  <a:srgbClr val="808080"/>
                </a:solidFill>
                <a:latin typeface="Futura-Bold"/>
              </a:rPr>
              <a:t>what it is, the 3 for 1, and                how you can promote your business</a:t>
            </a:r>
            <a:endParaRPr/>
          </a:p>
        </p:txBody>
      </p:sp>
    </p:spTree>
  </p:cSld>
  <p:timing>
    <p:tnLst>
      <p:par>
        <p:cTn dur="indefinite" id="1" nodeType="tmRoot" restart="never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7964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CustomShape 1"/>
          <p:cNvSpPr/>
          <p:nvPr/>
        </p:nvSpPr>
        <p:spPr>
          <a:xfrm>
            <a:off x="0" y="34560"/>
            <a:ext cx="8914680" cy="943920"/>
          </a:xfrm>
          <a:prstGeom prst="rect">
            <a:avLst/>
          </a:prstGeom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lang="en-US" sz="3600">
                <a:solidFill>
                  <a:srgbClr val="984807"/>
                </a:solidFill>
                <a:latin typeface="Futura-Bold"/>
              </a:rPr>
              <a:t>Ideas on how to use for Professional Services</a:t>
            </a:r>
            <a:endParaRPr/>
          </a:p>
        </p:txBody>
      </p:sp>
      <p:sp>
        <p:nvSpPr>
          <p:cNvPr id="63" name="CustomShape 2"/>
          <p:cNvSpPr/>
          <p:nvPr/>
        </p:nvSpPr>
        <p:spPr>
          <a:xfrm>
            <a:off x="534240" y="914400"/>
            <a:ext cx="8061120" cy="210312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  <a:buFont charset="2" typeface="Wingdings"/>
              <a:buChar char=""/>
            </a:pPr>
            <a:r>
              <a:rPr lang="en-US" sz="2400">
                <a:solidFill>
                  <a:srgbClr val="ffffff"/>
                </a:solidFill>
                <a:latin typeface="Futura-Bold"/>
              </a:rPr>
              <a:t>Use </a:t>
            </a:r>
            <a:r>
              <a:rPr lang="en-US" sz="2400" u="sng">
                <a:solidFill>
                  <a:srgbClr val="ffffff"/>
                </a:solidFill>
                <a:latin typeface="Futura-Bold"/>
              </a:rPr>
              <a:t>the story</a:t>
            </a:r>
            <a:r>
              <a:rPr lang="en-US" sz="2400">
                <a:solidFill>
                  <a:srgbClr val="ffffff"/>
                </a:solidFill>
                <a:latin typeface="Futura-Bold"/>
              </a:rPr>
              <a:t> to highlight the various services you offer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charset="2" typeface="Wingdings"/>
              <a:buChar char=""/>
            </a:pPr>
            <a:r>
              <a:rPr lang="en-US" sz="2400">
                <a:solidFill>
                  <a:srgbClr val="ffffff"/>
                </a:solidFill>
                <a:latin typeface="Futura-Bold"/>
              </a:rPr>
              <a:t>Make customers aware of your trustworthy service at a reasonable cost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charset="2" typeface="Wingdings"/>
              <a:buChar char=""/>
            </a:pPr>
            <a:r>
              <a:rPr lang="en-US" sz="2400">
                <a:solidFill>
                  <a:srgbClr val="ffffff"/>
                </a:solidFill>
                <a:latin typeface="Futura-Bold"/>
              </a:rPr>
              <a:t>Promote your other features such as certified technicians, timely scheduling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charset="2" typeface="Wingdings"/>
              <a:buChar char=""/>
            </a:pPr>
            <a:r>
              <a:rPr lang="en-US" sz="2400">
                <a:solidFill>
                  <a:srgbClr val="ffffff"/>
                </a:solidFill>
                <a:latin typeface="Futura-Bold"/>
              </a:rPr>
              <a:t>Use the </a:t>
            </a:r>
            <a:r>
              <a:rPr lang="en-US" sz="2400" u="sng">
                <a:solidFill>
                  <a:srgbClr val="ffffff"/>
                </a:solidFill>
                <a:latin typeface="Futura-Bold"/>
              </a:rPr>
              <a:t>advertisement part </a:t>
            </a:r>
            <a:r>
              <a:rPr lang="en-US" sz="2400">
                <a:solidFill>
                  <a:srgbClr val="ffffff"/>
                </a:solidFill>
                <a:latin typeface="Futura-Bold"/>
              </a:rPr>
              <a:t>to promote seasonal projects (for example, lawn care, building a patio)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charset="2" typeface="Wingdings"/>
              <a:buChar char=""/>
            </a:pPr>
            <a:r>
              <a:rPr lang="en-US" sz="2400">
                <a:solidFill>
                  <a:srgbClr val="ffffff"/>
                </a:solidFill>
                <a:latin typeface="Futura-Bold"/>
              </a:rPr>
              <a:t>Promote your expert employees and top-notch customer service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charset="2" typeface="Wingdings"/>
              <a:buChar char=""/>
            </a:pPr>
            <a:r>
              <a:rPr lang="en-US" sz="2400">
                <a:solidFill>
                  <a:srgbClr val="ffffff"/>
                </a:solidFill>
                <a:latin typeface="Futura-Bold"/>
              </a:rPr>
              <a:t>Increase awareness of your company's existence</a:t>
            </a:r>
            <a:endParaRPr/>
          </a:p>
        </p:txBody>
      </p:sp>
    </p:spTree>
  </p:cSld>
  <p:timing>
    <p:tnLst>
      <p:par>
        <p:cTn dur="indefinite" id="3" nodeType="tmRoot" restart="never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64" name="Picture 3"/>
          <p:cNvPicPr/>
          <p:nvPr/>
        </p:nvPicPr>
        <p:blipFill>
          <a:blip r:embed="rId1"/>
          <a:stretch>
            <a:fillRect/>
          </a:stretch>
        </p:blipFill>
        <p:spPr>
          <a:xfrm>
            <a:off x="6840" y="1066680"/>
            <a:ext cx="9143280" cy="3757320"/>
          </a:xfrm>
          <a:prstGeom prst="rect">
            <a:avLst/>
          </a:prstGeom>
        </p:spPr>
      </p:pic>
      <p:sp>
        <p:nvSpPr>
          <p:cNvPr id="65" name="CustomShape 1"/>
          <p:cNvSpPr/>
          <p:nvPr/>
        </p:nvSpPr>
        <p:spPr>
          <a:xfrm>
            <a:off x="152280" y="152280"/>
            <a:ext cx="8914680" cy="943920"/>
          </a:xfrm>
          <a:prstGeom prst="rect">
            <a:avLst/>
          </a:prstGeom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lang="en-US" sz="3600">
                <a:solidFill>
                  <a:srgbClr val="808080"/>
                </a:solidFill>
                <a:latin typeface="Futura-Bold"/>
              </a:rPr>
              <a:t>It’s affordable for every business…</a:t>
            </a:r>
            <a:endParaRPr/>
          </a:p>
        </p:txBody>
      </p:sp>
      <p:pic>
        <p:nvPicPr>
          <p:cNvPr descr="" id="66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152280" y="4811040"/>
            <a:ext cx="4799880" cy="2024280"/>
          </a:xfrm>
          <a:prstGeom prst="rect">
            <a:avLst/>
          </a:prstGeom>
        </p:spPr>
      </p:pic>
      <p:pic>
        <p:nvPicPr>
          <p:cNvPr descr="" id="67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6095880" y="4960800"/>
            <a:ext cx="2540520" cy="1725120"/>
          </a:xfrm>
          <a:prstGeom prst="rect">
            <a:avLst/>
          </a:prstGeom>
        </p:spPr>
      </p:pic>
    </p:spTree>
  </p:cSld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CustomShape 1"/>
          <p:cNvSpPr/>
          <p:nvPr/>
        </p:nvSpPr>
        <p:spPr>
          <a:xfrm>
            <a:off x="1652040" y="4724280"/>
            <a:ext cx="4326480" cy="59220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en-US" sz="1100">
                <a:solidFill>
                  <a:srgbClr val="808080"/>
                </a:solidFill>
                <a:latin typeface="Futura-Bold"/>
              </a:rPr>
              <a:t>Design fee applies only to graphic design, not the story writing. If advertisement file is submitted to us, no fee applied unless it’s a re-design.</a:t>
            </a:r>
            <a:endParaRPr/>
          </a:p>
        </p:txBody>
      </p:sp>
      <p:pic>
        <p:nvPicPr>
          <p:cNvPr descr="" id="69" name="Picture 3"/>
          <p:cNvPicPr/>
          <p:nvPr/>
        </p:nvPicPr>
        <p:blipFill>
          <a:blip r:embed="rId1"/>
          <a:stretch>
            <a:fillRect/>
          </a:stretch>
        </p:blipFill>
        <p:spPr>
          <a:xfrm>
            <a:off x="457200" y="304920"/>
            <a:ext cx="6171480" cy="2414520"/>
          </a:xfrm>
          <a:prstGeom prst="rect">
            <a:avLst/>
          </a:prstGeom>
        </p:spPr>
      </p:pic>
      <p:pic>
        <p:nvPicPr>
          <p:cNvPr descr="" id="70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90000" y="2362320"/>
            <a:ext cx="5686920" cy="2398680"/>
          </a:xfrm>
          <a:prstGeom prst="rect">
            <a:avLst/>
          </a:prstGeom>
        </p:spPr>
      </p:pic>
      <p:sp>
        <p:nvSpPr>
          <p:cNvPr id="71" name="CustomShape 2"/>
          <p:cNvSpPr/>
          <p:nvPr/>
        </p:nvSpPr>
        <p:spPr>
          <a:xfrm rot="343800">
            <a:off x="6573240" y="406440"/>
            <a:ext cx="2209680" cy="3502800"/>
          </a:xfrm>
          <a:prstGeom prst="rect">
            <a:avLst/>
          </a:prstGeom>
          <a:solidFill>
            <a:srgbClr val="c0504d"/>
          </a:solidFill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lang="en-US" sz="2800">
                <a:solidFill>
                  <a:srgbClr val="ffffff"/>
                </a:solidFill>
                <a:latin typeface="Futura-Bold"/>
              </a:rPr>
              <a:t>Perfect time to promote holiday shopping and your season specials!!!</a:t>
            </a:r>
            <a:endParaRPr/>
          </a:p>
        </p:txBody>
      </p:sp>
      <p:sp>
        <p:nvSpPr>
          <p:cNvPr id="72" name="CustomShape 3"/>
          <p:cNvSpPr/>
          <p:nvPr/>
        </p:nvSpPr>
        <p:spPr>
          <a:xfrm>
            <a:off x="3339000" y="5877000"/>
            <a:ext cx="1765440" cy="6386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Futura-Bold"/>
              </a:rPr>
              <a:t>Contact us </a:t>
            </a:r>
            <a:endParaRPr/>
          </a:p>
          <a:p>
            <a:pPr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Futura-Bold"/>
              </a:rPr>
              <a:t>right away!</a:t>
            </a:r>
            <a:endParaRPr/>
          </a:p>
        </p:txBody>
      </p:sp>
      <p:sp>
        <p:nvSpPr>
          <p:cNvPr id="73" name="CustomShape 4"/>
          <p:cNvSpPr/>
          <p:nvPr/>
        </p:nvSpPr>
        <p:spPr>
          <a:xfrm>
            <a:off x="5105160" y="5603040"/>
            <a:ext cx="4304520" cy="115560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en-US" sz="1400">
                <a:solidFill>
                  <a:srgbClr val="000000"/>
                </a:solidFill>
                <a:latin typeface="Futura-Bold"/>
              </a:rPr>
              <a:t>Becca   </a:t>
            </a:r>
            <a:r>
              <a:rPr lang="en-US" sz="1400">
                <a:solidFill>
                  <a:srgbClr val="000000"/>
                </a:solidFill>
                <a:latin typeface="Futura-Bold"/>
              </a:rPr>
              <a:t>	</a:t>
            </a:r>
            <a:r>
              <a:rPr lang="en-US" sz="1400" u="sng">
                <a:solidFill>
                  <a:srgbClr val="0000ff"/>
                </a:solidFill>
                <a:latin typeface="Futura-Bold"/>
                <a:hlinkClick r:id="rId3"/>
              </a:rPr>
              <a:t>rebecca@duboisplus.com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US" sz="1400">
                <a:solidFill>
                  <a:srgbClr val="000000"/>
                </a:solidFill>
                <a:latin typeface="Futura-Bold"/>
              </a:rPr>
              <a:t>Izen</a:t>
            </a:r>
            <a:r>
              <a:rPr lang="en-US" sz="1400">
                <a:solidFill>
                  <a:srgbClr val="000000"/>
                </a:solidFill>
                <a:latin typeface="Futura-Bold"/>
              </a:rPr>
              <a:t>	</a:t>
            </a:r>
            <a:r>
              <a:rPr lang="en-US" sz="1400" u="sng">
                <a:solidFill>
                  <a:srgbClr val="0000ff"/>
                </a:solidFill>
                <a:latin typeface="Futura-Bold"/>
                <a:hlinkClick r:id="rId4"/>
              </a:rPr>
              <a:t>izen@duboisplus.com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US" sz="1400">
                <a:solidFill>
                  <a:srgbClr val="000000"/>
                </a:solidFill>
                <a:latin typeface="Futura-Bold"/>
              </a:rPr>
              <a:t>Tony</a:t>
            </a:r>
            <a:r>
              <a:rPr lang="en-US" sz="1400">
                <a:solidFill>
                  <a:srgbClr val="000000"/>
                </a:solidFill>
                <a:latin typeface="Futura-Bold"/>
              </a:rPr>
              <a:t>	</a:t>
            </a:r>
            <a:r>
              <a:rPr lang="en-US" sz="1400" u="sng">
                <a:solidFill>
                  <a:srgbClr val="0000ff"/>
                </a:solidFill>
                <a:latin typeface="Futura-Bold"/>
                <a:hlinkClick r:id="rId5"/>
              </a:rPr>
              <a:t>tony@duboisplus.com</a:t>
            </a:r>
            <a:endParaRPr/>
          </a:p>
        </p:txBody>
      </p:sp>
      <p:sp>
        <p:nvSpPr>
          <p:cNvPr id="74" name="CustomShape 5"/>
          <p:cNvSpPr/>
          <p:nvPr/>
        </p:nvSpPr>
        <p:spPr>
          <a:xfrm>
            <a:off x="3048120" y="5605920"/>
            <a:ext cx="671400" cy="1168920"/>
          </a:xfrm>
          <a:prstGeom prst="halfFrame">
            <a:avLst>
              <a:gd fmla="val 33333" name="adj1"/>
              <a:gd fmla="val 33333" name="adj2"/>
            </a:avLst>
          </a:prstGeom>
          <a:solidFill>
            <a:srgbClr val="f79646"/>
          </a:solidFill>
          <a:ln w="25560">
            <a:solidFill>
              <a:srgbClr val="b66e33"/>
            </a:solidFill>
            <a:round/>
          </a:ln>
        </p:spPr>
      </p:sp>
      <p:sp>
        <p:nvSpPr>
          <p:cNvPr id="75" name="CustomShape 6"/>
          <p:cNvSpPr/>
          <p:nvPr/>
        </p:nvSpPr>
        <p:spPr>
          <a:xfrm rot="10800000">
            <a:off x="8163720" y="5591520"/>
            <a:ext cx="671400" cy="1168920"/>
          </a:xfrm>
          <a:prstGeom prst="halfFrame">
            <a:avLst>
              <a:gd fmla="val 33333" name="adj1"/>
              <a:gd fmla="val 33333" name="adj2"/>
            </a:avLst>
          </a:prstGeom>
          <a:solidFill>
            <a:srgbClr val="f79646"/>
          </a:solidFill>
          <a:ln w="25560">
            <a:solidFill>
              <a:srgbClr val="b66e33"/>
            </a:solidFill>
            <a:round/>
          </a:ln>
        </p:spPr>
      </p:sp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37" name="Picture 3"/>
          <p:cNvPicPr/>
          <p:nvPr/>
        </p:nvPicPr>
        <p:blipFill>
          <a:blip r:embed="rId1"/>
          <a:stretch>
            <a:fillRect/>
          </a:stretch>
        </p:blipFill>
        <p:spPr>
          <a:xfrm>
            <a:off x="1523880" y="380880"/>
            <a:ext cx="6238080" cy="6129720"/>
          </a:xfrm>
          <a:prstGeom prst="rect">
            <a:avLst/>
          </a:prstGeom>
        </p:spPr>
      </p:pic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ustomShape 1"/>
          <p:cNvSpPr/>
          <p:nvPr/>
        </p:nvSpPr>
        <p:spPr>
          <a:xfrm>
            <a:off x="457200" y="152280"/>
            <a:ext cx="8228880" cy="943920"/>
          </a:xfrm>
          <a:prstGeom prst="rect">
            <a:avLst/>
          </a:prstGeom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Futura-Bold"/>
              </a:rPr>
              <a:t>What is DuBois Plus?</a:t>
            </a:r>
            <a:endParaRPr/>
          </a:p>
        </p:txBody>
      </p:sp>
      <p:pic>
        <p:nvPicPr>
          <p:cNvPr descr="" id="39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2432160" y="1523880"/>
            <a:ext cx="6450480" cy="4952160"/>
          </a:xfrm>
          <a:prstGeom prst="rect">
            <a:avLst/>
          </a:prstGeom>
        </p:spPr>
      </p:pic>
      <p:pic>
        <p:nvPicPr>
          <p:cNvPr descr="" id="40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221760" y="2286000"/>
            <a:ext cx="4150080" cy="2818800"/>
          </a:xfrm>
          <a:prstGeom prst="rect">
            <a:avLst/>
          </a:prstGeom>
        </p:spPr>
      </p:pic>
      <p:sp>
        <p:nvSpPr>
          <p:cNvPr id="41" name="CustomShape 2"/>
          <p:cNvSpPr/>
          <p:nvPr/>
        </p:nvSpPr>
        <p:spPr>
          <a:xfrm>
            <a:off x="569520" y="995760"/>
            <a:ext cx="8228880" cy="570960"/>
          </a:xfrm>
          <a:prstGeom prst="rect">
            <a:avLst/>
          </a:prstGeom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lang="en-US" sz="2800">
                <a:solidFill>
                  <a:srgbClr val="558ed5"/>
                </a:solidFill>
                <a:latin typeface="Futura-Bold"/>
              </a:rPr>
              <a:t>print, website &amp; facebook!</a:t>
            </a:r>
            <a:endParaRPr/>
          </a:p>
        </p:txBody>
      </p:sp>
    </p:spTree>
  </p:cSld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42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228600" y="664920"/>
            <a:ext cx="8612280" cy="4419000"/>
          </a:xfrm>
          <a:prstGeom prst="rect">
            <a:avLst/>
          </a:prstGeom>
        </p:spPr>
      </p:pic>
      <p:pic>
        <p:nvPicPr>
          <p:cNvPr descr="" id="43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228600" y="5105520"/>
            <a:ext cx="2460240" cy="1670760"/>
          </a:xfrm>
          <a:prstGeom prst="rect">
            <a:avLst/>
          </a:prstGeom>
        </p:spPr>
      </p:pic>
    </p:spTree>
  </p:cSld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44" name="Picture 3"/>
          <p:cNvPicPr/>
          <p:nvPr/>
        </p:nvPicPr>
        <p:blipFill>
          <a:blip r:embed="rId1"/>
          <a:stretch>
            <a:fillRect/>
          </a:stretch>
        </p:blipFill>
        <p:spPr>
          <a:xfrm>
            <a:off x="228600" y="5105520"/>
            <a:ext cx="2460240" cy="1670760"/>
          </a:xfrm>
          <a:prstGeom prst="rect">
            <a:avLst/>
          </a:prstGeom>
        </p:spPr>
      </p:pic>
      <p:pic>
        <p:nvPicPr>
          <p:cNvPr descr="" id="45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533520" y="457200"/>
            <a:ext cx="8085600" cy="4342680"/>
          </a:xfrm>
          <a:prstGeom prst="rect">
            <a:avLst/>
          </a:prstGeom>
        </p:spPr>
      </p:pic>
    </p:spTree>
  </p:cSld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CustomShape 1"/>
          <p:cNvSpPr/>
          <p:nvPr/>
        </p:nvSpPr>
        <p:spPr>
          <a:xfrm>
            <a:off x="-76320" y="304920"/>
            <a:ext cx="8228880" cy="943920"/>
          </a:xfrm>
          <a:prstGeom prst="rect">
            <a:avLst/>
          </a:prstGeom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lang="en-US" sz="3600">
                <a:solidFill>
                  <a:srgbClr val="558ed5"/>
                </a:solidFill>
                <a:latin typeface="Futura-Bold"/>
              </a:rPr>
              <a:t>You pay one price to be in the…</a:t>
            </a:r>
            <a:endParaRPr/>
          </a:p>
        </p:txBody>
      </p:sp>
      <p:sp>
        <p:nvSpPr>
          <p:cNvPr id="47" name="CustomShape 2"/>
          <p:cNvSpPr/>
          <p:nvPr/>
        </p:nvSpPr>
        <p:spPr>
          <a:xfrm>
            <a:off x="990720" y="1523880"/>
            <a:ext cx="7162200" cy="435600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en-US" sz="2800">
                <a:solidFill>
                  <a:srgbClr val="92d050"/>
                </a:solidFill>
                <a:latin typeface="Futura-Bold"/>
              </a:rPr>
              <a:t>1. DuBois Plus Print Guide: </a:t>
            </a:r>
            <a:endParaRPr/>
          </a:p>
          <a:p>
            <a:pPr lvl="1"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en-US" sz="2800">
                <a:solidFill>
                  <a:srgbClr val="92d050"/>
                </a:solidFill>
                <a:latin typeface="Futura-Bold"/>
              </a:rPr>
              <a:t>four editions per year – fall, winter, spring and summer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US" sz="2800">
                <a:solidFill>
                  <a:srgbClr val="f79646"/>
                </a:solidFill>
                <a:latin typeface="Futura-Bold"/>
              </a:rPr>
              <a:t>2. DuBois Plus website,  </a:t>
            </a:r>
            <a:r>
              <a:rPr lang="en-US" sz="2800">
                <a:solidFill>
                  <a:srgbClr val="f79646"/>
                </a:solidFill>
                <a:latin typeface="Futura-Bold"/>
              </a:rPr>
              <a:t>	</a:t>
            </a:r>
            <a:r>
              <a:rPr lang="en-US" sz="2800">
                <a:solidFill>
                  <a:srgbClr val="f79646"/>
                </a:solidFill>
                <a:latin typeface="Futura-Bold"/>
              </a:rPr>
              <a:t>duboisplus.com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US" sz="2800">
                <a:solidFill>
                  <a:srgbClr val="808080"/>
                </a:solidFill>
                <a:latin typeface="Futura-Bold"/>
              </a:rPr>
              <a:t>3. DuBois Plus facebook page</a:t>
            </a:r>
            <a:endParaRPr/>
          </a:p>
          <a:p>
            <a:pPr lvl="1"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en-US" sz="2800">
                <a:solidFill>
                  <a:srgbClr val="808080"/>
                </a:solidFill>
                <a:latin typeface="Futura-Bold"/>
              </a:rPr>
              <a:t>you are featured multiple times on the page</a:t>
            </a:r>
            <a:endParaRPr/>
          </a:p>
        </p:txBody>
      </p:sp>
      <p:pic>
        <p:nvPicPr>
          <p:cNvPr descr="" id="48" name="Picture 3"/>
          <p:cNvPicPr/>
          <p:nvPr/>
        </p:nvPicPr>
        <p:blipFill>
          <a:blip r:embed="rId1"/>
          <a:stretch>
            <a:fillRect/>
          </a:stretch>
        </p:blipFill>
        <p:spPr>
          <a:xfrm>
            <a:off x="6705720" y="5693040"/>
            <a:ext cx="1675080" cy="1137600"/>
          </a:xfrm>
          <a:prstGeom prst="rect">
            <a:avLst/>
          </a:prstGeom>
        </p:spPr>
      </p:pic>
    </p:spTree>
  </p:cSld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CustomShape 1"/>
          <p:cNvSpPr/>
          <p:nvPr/>
        </p:nvSpPr>
        <p:spPr>
          <a:xfrm>
            <a:off x="152280" y="152280"/>
            <a:ext cx="4266360" cy="943920"/>
          </a:xfrm>
          <a:prstGeom prst="rect">
            <a:avLst/>
          </a:prstGeom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lang="en-US" sz="3600">
                <a:solidFill>
                  <a:srgbClr val="92d050"/>
                </a:solidFill>
                <a:latin typeface="Futura-Bold"/>
              </a:rPr>
              <a:t>The Print Guide</a:t>
            </a:r>
            <a:endParaRPr/>
          </a:p>
        </p:txBody>
      </p:sp>
      <p:pic>
        <p:nvPicPr>
          <p:cNvPr descr="" id="50" name="Picture 2"/>
          <p:cNvPicPr/>
          <p:nvPr/>
        </p:nvPicPr>
        <p:blipFill>
          <a:blip r:embed="rId1"/>
          <a:stretch>
            <a:fillRect/>
          </a:stretch>
        </p:blipFill>
        <p:spPr>
          <a:xfrm rot="838800">
            <a:off x="4078440" y="525240"/>
            <a:ext cx="4537800" cy="3413880"/>
          </a:xfrm>
          <a:prstGeom prst="rect">
            <a:avLst/>
          </a:prstGeom>
        </p:spPr>
      </p:pic>
      <p:pic>
        <p:nvPicPr>
          <p:cNvPr descr="" id="51" name="Picture 3"/>
          <p:cNvPicPr/>
          <p:nvPr/>
        </p:nvPicPr>
        <p:blipFill>
          <a:blip r:embed="rId2"/>
          <a:stretch>
            <a:fillRect/>
          </a:stretch>
        </p:blipFill>
        <p:spPr>
          <a:xfrm rot="21006600">
            <a:off x="400680" y="1254240"/>
            <a:ext cx="4419000" cy="3275640"/>
          </a:xfrm>
          <a:prstGeom prst="rect">
            <a:avLst/>
          </a:prstGeom>
        </p:spPr>
      </p:pic>
      <p:pic>
        <p:nvPicPr>
          <p:cNvPr descr="" id="52" name="Picture 4"/>
          <p:cNvPicPr/>
          <p:nvPr/>
        </p:nvPicPr>
        <p:blipFill>
          <a:blip r:embed="rId3"/>
          <a:stretch>
            <a:fillRect/>
          </a:stretch>
        </p:blipFill>
        <p:spPr>
          <a:xfrm rot="174600">
            <a:off x="6024600" y="3260160"/>
            <a:ext cx="2461320" cy="3249360"/>
          </a:xfrm>
          <a:prstGeom prst="rect">
            <a:avLst/>
          </a:prstGeom>
        </p:spPr>
      </p:pic>
      <p:sp>
        <p:nvSpPr>
          <p:cNvPr id="53" name="CustomShape 2"/>
          <p:cNvSpPr/>
          <p:nvPr/>
        </p:nvSpPr>
        <p:spPr>
          <a:xfrm>
            <a:off x="2133720" y="4294800"/>
            <a:ext cx="3703680" cy="258516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  <a:buFont charset="2" typeface="Wingdings"/>
              <a:buChar char=""/>
            </a:pPr>
            <a:r>
              <a:rPr lang="en-US" sz="1600">
                <a:solidFill>
                  <a:srgbClr val="92d050"/>
                </a:solidFill>
                <a:latin typeface="Futura-Bold"/>
              </a:rPr>
              <a:t>5,000 print guides distributed</a:t>
            </a:r>
            <a:endParaRPr/>
          </a:p>
          <a:p>
            <a:pPr>
              <a:lnSpc>
                <a:spcPct val="100000"/>
              </a:lnSpc>
              <a:buFont charset="2" typeface="Wingdings"/>
              <a:buChar char=""/>
            </a:pPr>
            <a:r>
              <a:rPr lang="en-US" sz="1600">
                <a:solidFill>
                  <a:srgbClr val="92d050"/>
                </a:solidFill>
                <a:latin typeface="Futura-Bold"/>
              </a:rPr>
              <a:t>to over 120 locations in the tri-county area</a:t>
            </a:r>
            <a:endParaRPr/>
          </a:p>
          <a:p>
            <a:pPr>
              <a:lnSpc>
                <a:spcPct val="100000"/>
              </a:lnSpc>
              <a:buFont charset="2" typeface="Wingdings"/>
              <a:buChar char=""/>
            </a:pPr>
            <a:r>
              <a:rPr lang="en-US" sz="1600">
                <a:solidFill>
                  <a:srgbClr val="92d050"/>
                </a:solidFill>
                <a:latin typeface="Futura-Bold"/>
              </a:rPr>
              <a:t>restaurants, hotels, shopping, the mall, and local businesses</a:t>
            </a:r>
            <a:endParaRPr/>
          </a:p>
          <a:p>
            <a:pPr>
              <a:lnSpc>
                <a:spcPct val="100000"/>
              </a:lnSpc>
              <a:buFont charset="2" typeface="Wingdings"/>
              <a:buChar char=""/>
            </a:pPr>
            <a:r>
              <a:rPr lang="en-US" sz="1600">
                <a:solidFill>
                  <a:srgbClr val="92d050"/>
                </a:solidFill>
                <a:latin typeface="Futura-Bold"/>
              </a:rPr>
              <a:t>same ad and story content on the website – </a:t>
            </a:r>
            <a:endParaRPr/>
          </a:p>
          <a:p>
            <a:pPr>
              <a:lnSpc>
                <a:spcPct val="100000"/>
              </a:lnSpc>
              <a:buFont charset="2" typeface="Wingdings"/>
              <a:buChar char=""/>
            </a:pPr>
            <a:r>
              <a:rPr lang="en-US" sz="1600">
                <a:solidFill>
                  <a:srgbClr val="92d050"/>
                </a:solidFill>
                <a:latin typeface="Futura-Bold"/>
              </a:rPr>
              <a:t>no extra advertising sold on the website!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54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3280" cy="4370400"/>
          </a:xfrm>
          <a:prstGeom prst="rect">
            <a:avLst/>
          </a:prstGeom>
        </p:spPr>
      </p:pic>
      <p:sp>
        <p:nvSpPr>
          <p:cNvPr id="55" name="CustomShape 1"/>
          <p:cNvSpPr/>
          <p:nvPr/>
        </p:nvSpPr>
        <p:spPr>
          <a:xfrm>
            <a:off x="152280" y="4267080"/>
            <a:ext cx="3261960" cy="873360"/>
          </a:xfrm>
          <a:prstGeom prst="rect">
            <a:avLst/>
          </a:prstGeom>
        </p:spPr>
        <p:txBody>
          <a:bodyPr anchor="ctr" bIns="45000" lIns="90000" rIns="90000" tIns="45000"/>
          <a:p>
            <a:pPr>
              <a:lnSpc>
                <a:spcPct val="100000"/>
              </a:lnSpc>
            </a:pPr>
            <a:r>
              <a:rPr lang="en-US" sz="3600">
                <a:solidFill>
                  <a:srgbClr val="f79646"/>
                </a:solidFill>
                <a:latin typeface="Futura-Bold"/>
              </a:rPr>
              <a:t>The website</a:t>
            </a:r>
            <a:endParaRPr/>
          </a:p>
        </p:txBody>
      </p:sp>
      <p:sp>
        <p:nvSpPr>
          <p:cNvPr id="56" name="CustomShape 2"/>
          <p:cNvSpPr/>
          <p:nvPr/>
        </p:nvSpPr>
        <p:spPr>
          <a:xfrm>
            <a:off x="1295280" y="5029200"/>
            <a:ext cx="7695360" cy="176652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  <a:buFont charset="2" typeface="Wingdings"/>
              <a:buChar char=""/>
            </a:pPr>
            <a:r>
              <a:rPr lang="en-US">
                <a:solidFill>
                  <a:srgbClr val="f79646"/>
                </a:solidFill>
                <a:latin typeface="Futura-Bold"/>
              </a:rPr>
              <a:t>duboisplus.com</a:t>
            </a:r>
            <a:endParaRPr/>
          </a:p>
          <a:p>
            <a:pPr>
              <a:lnSpc>
                <a:spcPct val="100000"/>
              </a:lnSpc>
              <a:buFont charset="2" typeface="Wingdings"/>
              <a:buChar char=""/>
            </a:pPr>
            <a:r>
              <a:rPr lang="en-US">
                <a:solidFill>
                  <a:srgbClr val="f79646"/>
                </a:solidFill>
                <a:latin typeface="Futura-Bold"/>
              </a:rPr>
              <a:t>your own webpage with your advertisement and story content</a:t>
            </a:r>
            <a:endParaRPr/>
          </a:p>
          <a:p>
            <a:pPr>
              <a:lnSpc>
                <a:spcPct val="100000"/>
              </a:lnSpc>
              <a:buFont charset="2" typeface="Wingdings"/>
              <a:buChar char=""/>
            </a:pPr>
            <a:r>
              <a:rPr lang="en-US">
                <a:solidFill>
                  <a:srgbClr val="f79646"/>
                </a:solidFill>
                <a:latin typeface="Futura-Bold"/>
              </a:rPr>
              <a:t>we rotate each business on the front page weekly</a:t>
            </a:r>
            <a:endParaRPr/>
          </a:p>
          <a:p>
            <a:pPr>
              <a:lnSpc>
                <a:spcPct val="100000"/>
              </a:lnSpc>
              <a:buFont charset="2" typeface="Wingdings"/>
              <a:buChar char=""/>
            </a:pPr>
            <a:r>
              <a:rPr lang="en-US">
                <a:solidFill>
                  <a:srgbClr val="f79646"/>
                </a:solidFill>
                <a:latin typeface="Futura-Bold"/>
              </a:rPr>
              <a:t>website built to get high search engine results when people search on Google or Bing for businesses like yours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CustomShape 1"/>
          <p:cNvSpPr/>
          <p:nvPr/>
        </p:nvSpPr>
        <p:spPr>
          <a:xfrm>
            <a:off x="5334120" y="4214520"/>
            <a:ext cx="3809160" cy="664920"/>
          </a:xfrm>
          <a:prstGeom prst="rect">
            <a:avLst/>
          </a:prstGeom>
        </p:spPr>
        <p:txBody>
          <a:bodyPr anchor="ctr" bIns="45000" lIns="90000" rIns="90000" tIns="45000"/>
          <a:p>
            <a:pPr>
              <a:lnSpc>
                <a:spcPct val="100000"/>
              </a:lnSpc>
            </a:pPr>
            <a:r>
              <a:rPr lang="en-US" sz="3600">
                <a:solidFill>
                  <a:srgbClr val="808080"/>
                </a:solidFill>
                <a:latin typeface="Futura-Bold"/>
              </a:rPr>
              <a:t>Facebook page</a:t>
            </a:r>
            <a:endParaRPr/>
          </a:p>
        </p:txBody>
      </p:sp>
      <p:sp>
        <p:nvSpPr>
          <p:cNvPr id="58" name="CustomShape 2"/>
          <p:cNvSpPr/>
          <p:nvPr/>
        </p:nvSpPr>
        <p:spPr>
          <a:xfrm>
            <a:off x="228600" y="4506120"/>
            <a:ext cx="8533800" cy="146160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  <a:buFont charset="2" typeface="Wingdings"/>
              <a:buChar char=""/>
            </a:pPr>
            <a:r>
              <a:rPr lang="en-US">
                <a:solidFill>
                  <a:srgbClr val="808080"/>
                </a:solidFill>
                <a:latin typeface="Futura-Bold"/>
              </a:rPr>
              <a:t>facebook.com/duboisplus</a:t>
            </a:r>
            <a:endParaRPr/>
          </a:p>
          <a:p>
            <a:pPr>
              <a:lnSpc>
                <a:spcPct val="100000"/>
              </a:lnSpc>
              <a:buFont charset="2" typeface="Wingdings"/>
              <a:buChar char=""/>
            </a:pPr>
            <a:r>
              <a:rPr lang="en-US">
                <a:solidFill>
                  <a:srgbClr val="808080"/>
                </a:solidFill>
                <a:latin typeface="Futura-Bold"/>
              </a:rPr>
              <a:t>each business featured multiple times each edition on our wall</a:t>
            </a:r>
            <a:endParaRPr/>
          </a:p>
          <a:p>
            <a:pPr>
              <a:lnSpc>
                <a:spcPct val="100000"/>
              </a:lnSpc>
              <a:buFont charset="2" typeface="Wingdings"/>
              <a:buChar char=""/>
            </a:pPr>
            <a:r>
              <a:rPr lang="en-US">
                <a:solidFill>
                  <a:srgbClr val="808080"/>
                </a:solidFill>
                <a:latin typeface="Futura-Bold"/>
              </a:rPr>
              <a:t>capitalize on the tens of thousands of locals communicating about local events, businesses and spreading word of mouth – this is the new form of referrals!</a:t>
            </a:r>
            <a:endParaRPr/>
          </a:p>
        </p:txBody>
      </p:sp>
      <p:pic>
        <p:nvPicPr>
          <p:cNvPr descr="" id="59" name="Picture 1"/>
          <p:cNvPicPr/>
          <p:nvPr/>
        </p:nvPicPr>
        <p:blipFill>
          <a:blip r:embed="rId1"/>
          <a:stretch>
            <a:fillRect/>
          </a:stretch>
        </p:blipFill>
        <p:spPr>
          <a:xfrm>
            <a:off x="4800600" y="4267080"/>
            <a:ext cx="532800" cy="532800"/>
          </a:xfrm>
          <a:prstGeom prst="rect">
            <a:avLst/>
          </a:prstGeom>
        </p:spPr>
      </p:pic>
      <p:pic>
        <p:nvPicPr>
          <p:cNvPr descr="" id="60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87120" y="76320"/>
            <a:ext cx="7078320" cy="4190400"/>
          </a:xfrm>
          <a:prstGeom prst="rect">
            <a:avLst/>
          </a:prstGeom>
        </p:spPr>
      </p:pic>
      <p:sp>
        <p:nvSpPr>
          <p:cNvPr id="61" name="CustomShape 3"/>
          <p:cNvSpPr/>
          <p:nvPr/>
        </p:nvSpPr>
        <p:spPr>
          <a:xfrm>
            <a:off x="87120" y="6070320"/>
            <a:ext cx="8903880" cy="821520"/>
          </a:xfrm>
          <a:prstGeom prst="rect">
            <a:avLst/>
          </a:prstGeom>
          <a:solidFill>
            <a:srgbClr val="558ed5"/>
          </a:solidFill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lang="en-US" sz="2400">
                <a:solidFill>
                  <a:srgbClr val="ffffff"/>
                </a:solidFill>
                <a:latin typeface="Futura-Bold"/>
              </a:rPr>
              <a:t>THERE IS NO OTHER 3 FOR 1 ADVERTISING &amp; PROMOTION PROGRAM LIKE THIS IN OUR AREA!</a:t>
            </a:r>
            <a:endParaRPr/>
          </a:p>
        </p:txBody>
      </p:sp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