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9.png" ContentType="image/png"/>
  <Override PartName="/ppt/media/image7.png" ContentType="image/png"/>
  <Override PartName="/ppt/media/image1.jpeg" ContentType="image/jpeg"/>
  <Override PartName="/ppt/media/image8.png" ContentType="image/png"/>
  <Override PartName="/ppt/media/image10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6.png" ContentType="image/png"/>
  <Override PartName="/ppt/media/image2.png" ContentType="image/png"/>
  <Override PartName="/ppt/media/image6.png" ContentType="image/png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92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3067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852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1/15/14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F88D4CD-7602-4A82-ACB9-DFC5E9BF16F8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hyperlink" Target="mailto:rebecca@duboisplus.com" TargetMode="External"/><Relationship Id="rId4" Type="http://schemas.openxmlformats.org/officeDocument/2006/relationships/hyperlink" Target="mailto:izen@duboisplus.com" TargetMode="External"/><Relationship Id="rId5" Type="http://schemas.openxmlformats.org/officeDocument/2006/relationships/hyperlink" Target="mailto:tony@duboisplus.com" TargetMode="External"/><Relationship Id="rId6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Shape 1"/>
          <p:cNvSpPr txBox="1"/>
          <p:nvPr/>
        </p:nvSpPr>
        <p:spPr>
          <a:xfrm>
            <a:off x="457200" y="28954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558ed5"/>
                </a:solidFill>
                <a:latin typeface="Futura-Bold"/>
              </a:rPr>
              <a:t>For Golf Courses</a:t>
            </a:r>
            <a:endParaRPr/>
          </a:p>
        </p:txBody>
      </p:sp>
      <p:pic>
        <p:nvPicPr>
          <p:cNvPr descr="" id="38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2209680" y="457200"/>
            <a:ext cx="4723920" cy="2361960"/>
          </a:xfrm>
          <a:prstGeom prst="rect">
            <a:avLst/>
          </a:prstGeom>
        </p:spPr>
      </p:pic>
      <p:sp>
        <p:nvSpPr>
          <p:cNvPr id="39" name="CustomShape 2"/>
          <p:cNvSpPr/>
          <p:nvPr/>
        </p:nvSpPr>
        <p:spPr>
          <a:xfrm>
            <a:off x="609480" y="47242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2800">
                <a:solidFill>
                  <a:srgbClr val="808080"/>
                </a:solidFill>
                <a:latin typeface="Futura-Bold"/>
              </a:rPr>
              <a:t>what it is, the 3 for 1, and                how you can promote your business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7964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0" y="34560"/>
            <a:ext cx="8915040" cy="9442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984807"/>
                </a:solidFill>
                <a:latin typeface="Futura-Bold"/>
              </a:rPr>
              <a:t>Ideas on how to use for Golf Courses</a:t>
            </a:r>
            <a:endParaRPr/>
          </a:p>
        </p:txBody>
      </p:sp>
      <p:sp>
        <p:nvSpPr>
          <p:cNvPr id="66" name="CustomShape 2"/>
          <p:cNvSpPr/>
          <p:nvPr/>
        </p:nvSpPr>
        <p:spPr>
          <a:xfrm>
            <a:off x="457200" y="838080"/>
            <a:ext cx="7695720" cy="52401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2400">
                <a:solidFill>
                  <a:srgbClr val="ffffff"/>
                </a:solidFill>
                <a:latin typeface="Futura-Bold"/>
              </a:rPr>
              <a:t>Use </a:t>
            </a:r>
            <a:r>
              <a:rPr lang="en-US" sz="2400" u="sng">
                <a:solidFill>
                  <a:srgbClr val="ffffff"/>
                </a:solidFill>
                <a:latin typeface="Futura-Bold"/>
              </a:rPr>
              <a:t>the story </a:t>
            </a:r>
            <a:r>
              <a:rPr lang="en-US" sz="2400">
                <a:solidFill>
                  <a:srgbClr val="ffffff"/>
                </a:solidFill>
                <a:latin typeface="Futura-Bold"/>
              </a:rPr>
              <a:t>to promote the beautiful, indoor/outdoor, quiet setting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2400">
                <a:solidFill>
                  <a:srgbClr val="ffffff"/>
                </a:solidFill>
                <a:latin typeface="Futura-Bold"/>
              </a:rPr>
              <a:t>Highlight weekend hours and special nights of the week (for example wing night on Fridays)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2400">
                <a:solidFill>
                  <a:srgbClr val="ffffff"/>
                </a:solidFill>
                <a:latin typeface="Futura-Bold"/>
              </a:rPr>
              <a:t>Promote your other services or features such as restaurant/lounge, large parties/private room, full-service bar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2400">
                <a:solidFill>
                  <a:srgbClr val="ffffff"/>
                </a:solidFill>
                <a:latin typeface="Futura-Bold"/>
              </a:rPr>
              <a:t>Use the </a:t>
            </a:r>
            <a:r>
              <a:rPr lang="en-US" sz="2400" u="sng">
                <a:solidFill>
                  <a:srgbClr val="ffffff"/>
                </a:solidFill>
                <a:latin typeface="Futura-Bold"/>
              </a:rPr>
              <a:t>display ad</a:t>
            </a:r>
            <a:r>
              <a:rPr lang="en-US" sz="2400">
                <a:solidFill>
                  <a:srgbClr val="ffffff"/>
                </a:solidFill>
                <a:latin typeface="Futura-Bold"/>
              </a:rPr>
              <a:t> to promote memberships or gift ideas such as gift cards or certificates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2400">
                <a:solidFill>
                  <a:srgbClr val="ffffff"/>
                </a:solidFill>
                <a:latin typeface="Futura-Bold"/>
              </a:rPr>
              <a:t>Promote your top-notch employees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2400">
                <a:solidFill>
                  <a:srgbClr val="ffffff"/>
                </a:solidFill>
                <a:latin typeface="Futura-Bold"/>
              </a:rPr>
              <a:t>Increase awareness for your </a:t>
            </a:r>
            <a:r>
              <a:rPr lang="en-US" sz="2400" u="sng">
                <a:solidFill>
                  <a:srgbClr val="ffffff"/>
                </a:solidFill>
                <a:latin typeface="Futura-Bold"/>
              </a:rPr>
              <a:t>website</a:t>
            </a:r>
            <a:r>
              <a:rPr lang="en-US" sz="2400">
                <a:solidFill>
                  <a:srgbClr val="ffffff"/>
                </a:solidFill>
                <a:latin typeface="Futura-Bold"/>
              </a:rPr>
              <a:t> and </a:t>
            </a:r>
            <a:r>
              <a:rPr lang="en-US" sz="2400" u="sng">
                <a:solidFill>
                  <a:srgbClr val="ffffff"/>
                </a:solidFill>
                <a:latin typeface="Futura-Bold"/>
              </a:rPr>
              <a:t>Facebook</a:t>
            </a:r>
            <a:r>
              <a:rPr lang="en-US" sz="2400">
                <a:solidFill>
                  <a:srgbClr val="ffffff"/>
                </a:solidFill>
                <a:latin typeface="Futura-Bold"/>
              </a:rPr>
              <a:t> page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67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6840" y="1066680"/>
            <a:ext cx="9143640" cy="3757680"/>
          </a:xfrm>
          <a:prstGeom prst="rect">
            <a:avLst/>
          </a:prstGeom>
        </p:spPr>
      </p:pic>
      <p:sp>
        <p:nvSpPr>
          <p:cNvPr id="68" name="TextShape 1"/>
          <p:cNvSpPr txBox="1"/>
          <p:nvPr/>
        </p:nvSpPr>
        <p:spPr>
          <a:xfrm>
            <a:off x="152280" y="152280"/>
            <a:ext cx="8915040" cy="9442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808080"/>
                </a:solidFill>
                <a:latin typeface="Futura-Bold"/>
              </a:rPr>
              <a:t>It’s affordable for every business…</a:t>
            </a:r>
            <a:endParaRPr/>
          </a:p>
        </p:txBody>
      </p:sp>
      <p:pic>
        <p:nvPicPr>
          <p:cNvPr descr="" id="69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2280" y="4811040"/>
            <a:ext cx="4800240" cy="2024640"/>
          </a:xfrm>
          <a:prstGeom prst="rect">
            <a:avLst/>
          </a:prstGeom>
        </p:spPr>
      </p:pic>
      <p:pic>
        <p:nvPicPr>
          <p:cNvPr descr="" id="70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095880" y="4960800"/>
            <a:ext cx="2540880" cy="172548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1652040" y="4724280"/>
            <a:ext cx="4326840" cy="5925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100">
                <a:solidFill>
                  <a:srgbClr val="808080"/>
                </a:solidFill>
                <a:latin typeface="Futura-Bold"/>
              </a:rPr>
              <a:t>Design fee applies only to graphic design, not the story writing. If advertisement file is submitted to us, no fee applied unless it’s a re-design.</a:t>
            </a:r>
            <a:endParaRPr/>
          </a:p>
        </p:txBody>
      </p:sp>
      <p:pic>
        <p:nvPicPr>
          <p:cNvPr descr="" id="72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304920"/>
            <a:ext cx="6171840" cy="2414880"/>
          </a:xfrm>
          <a:prstGeom prst="rect">
            <a:avLst/>
          </a:prstGeom>
        </p:spPr>
      </p:pic>
      <p:pic>
        <p:nvPicPr>
          <p:cNvPr descr="" id="73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90000" y="2362320"/>
            <a:ext cx="5687280" cy="2399040"/>
          </a:xfrm>
          <a:prstGeom prst="rect">
            <a:avLst/>
          </a:prstGeom>
        </p:spPr>
      </p:pic>
      <p:sp>
        <p:nvSpPr>
          <p:cNvPr id="74" name="CustomShape 2"/>
          <p:cNvSpPr/>
          <p:nvPr/>
        </p:nvSpPr>
        <p:spPr>
          <a:xfrm rot="343800">
            <a:off x="6573600" y="406440"/>
            <a:ext cx="2210040" cy="3503160"/>
          </a:xfrm>
          <a:prstGeom prst="rect">
            <a:avLst/>
          </a:prstGeom>
          <a:solidFill>
            <a:srgbClr val="c0504d"/>
          </a:soli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Futura-Bold"/>
              </a:rPr>
              <a:t>Perfect time to promote holiday shopping and your season specials!!!</a:t>
            </a:r>
            <a:endParaRPr/>
          </a:p>
        </p:txBody>
      </p:sp>
      <p:sp>
        <p:nvSpPr>
          <p:cNvPr id="75" name="CustomShape 3"/>
          <p:cNvSpPr/>
          <p:nvPr/>
        </p:nvSpPr>
        <p:spPr>
          <a:xfrm>
            <a:off x="3339000" y="5877000"/>
            <a:ext cx="1765800" cy="639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Futura-Bold"/>
              </a:rPr>
              <a:t>Contact us 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Futura-Bold"/>
              </a:rPr>
              <a:t>right away!</a:t>
            </a:r>
            <a:endParaRPr/>
          </a:p>
        </p:txBody>
      </p:sp>
      <p:sp>
        <p:nvSpPr>
          <p:cNvPr id="76" name="CustomShape 4"/>
          <p:cNvSpPr/>
          <p:nvPr/>
        </p:nvSpPr>
        <p:spPr>
          <a:xfrm>
            <a:off x="5105160" y="5603040"/>
            <a:ext cx="4304880" cy="11559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Futura-Bold"/>
              </a:rPr>
              <a:t>Becca   </a:t>
            </a:r>
            <a:r>
              <a:rPr lang="en-US" sz="1400">
                <a:solidFill>
                  <a:srgbClr val="000000"/>
                </a:solidFill>
                <a:latin typeface="Futura-Bold"/>
              </a:rPr>
              <a:t>	</a:t>
            </a:r>
            <a:r>
              <a:rPr lang="en-US" sz="1400" u="sng">
                <a:solidFill>
                  <a:srgbClr val="0000ff"/>
                </a:solidFill>
                <a:latin typeface="Futura-Bold"/>
                <a:hlinkClick r:id="rId3"/>
              </a:rPr>
              <a:t>rebecca@duboisplus.com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Futura-Bold"/>
              </a:rPr>
              <a:t>Izen</a:t>
            </a:r>
            <a:r>
              <a:rPr lang="en-US" sz="1400">
                <a:solidFill>
                  <a:srgbClr val="000000"/>
                </a:solidFill>
                <a:latin typeface="Futura-Bold"/>
              </a:rPr>
              <a:t>	</a:t>
            </a:r>
            <a:r>
              <a:rPr lang="en-US" sz="1400" u="sng">
                <a:solidFill>
                  <a:srgbClr val="0000ff"/>
                </a:solidFill>
                <a:latin typeface="Futura-Bold"/>
                <a:hlinkClick r:id="rId4"/>
              </a:rPr>
              <a:t>izen@duboisplus.com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Futura-Bold"/>
              </a:rPr>
              <a:t>Tony</a:t>
            </a:r>
            <a:r>
              <a:rPr lang="en-US" sz="1400">
                <a:solidFill>
                  <a:srgbClr val="000000"/>
                </a:solidFill>
                <a:latin typeface="Futura-Bold"/>
              </a:rPr>
              <a:t>	</a:t>
            </a:r>
            <a:r>
              <a:rPr lang="en-US" sz="1400" u="sng">
                <a:solidFill>
                  <a:srgbClr val="0000ff"/>
                </a:solidFill>
                <a:latin typeface="Futura-Bold"/>
                <a:hlinkClick r:id="rId5"/>
              </a:rPr>
              <a:t>tony@duboisplus.com</a:t>
            </a:r>
            <a:endParaRPr/>
          </a:p>
        </p:txBody>
      </p:sp>
      <p:sp>
        <p:nvSpPr>
          <p:cNvPr id="77" name="CustomShape 5"/>
          <p:cNvSpPr/>
          <p:nvPr/>
        </p:nvSpPr>
        <p:spPr>
          <a:xfrm>
            <a:off x="3048120" y="5605920"/>
            <a:ext cx="671760" cy="116928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79646"/>
          </a:solidFill>
          <a:ln w="25560">
            <a:solidFill>
              <a:srgbClr val="b66e33"/>
            </a:solidFill>
            <a:round/>
          </a:ln>
        </p:spPr>
      </p:sp>
      <p:sp>
        <p:nvSpPr>
          <p:cNvPr id="78" name="CustomShape 6"/>
          <p:cNvSpPr/>
          <p:nvPr/>
        </p:nvSpPr>
        <p:spPr>
          <a:xfrm rot="10800000">
            <a:off x="8163360" y="5591520"/>
            <a:ext cx="671760" cy="116928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79646"/>
          </a:solidFill>
          <a:ln w="25560">
            <a:solidFill>
              <a:srgbClr val="b66e33"/>
            </a:solidFill>
            <a:round/>
          </a:ln>
        </p:spPr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0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523880" y="380880"/>
            <a:ext cx="6238440" cy="613008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457200" y="152280"/>
            <a:ext cx="8229240" cy="9442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Futura-Bold"/>
              </a:rPr>
              <a:t>What is DuBois Plus?</a:t>
            </a:r>
            <a:endParaRPr/>
          </a:p>
        </p:txBody>
      </p:sp>
      <p:pic>
        <p:nvPicPr>
          <p:cNvPr descr="" id="4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432160" y="1523880"/>
            <a:ext cx="6450840" cy="4952520"/>
          </a:xfrm>
          <a:prstGeom prst="rect">
            <a:avLst/>
          </a:prstGeom>
        </p:spPr>
      </p:pic>
      <p:pic>
        <p:nvPicPr>
          <p:cNvPr descr="" id="4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1760" y="2286000"/>
            <a:ext cx="4150440" cy="2819160"/>
          </a:xfrm>
          <a:prstGeom prst="rect">
            <a:avLst/>
          </a:prstGeom>
        </p:spPr>
      </p:pic>
      <p:sp>
        <p:nvSpPr>
          <p:cNvPr id="44" name="CustomShape 2"/>
          <p:cNvSpPr/>
          <p:nvPr/>
        </p:nvSpPr>
        <p:spPr>
          <a:xfrm>
            <a:off x="569520" y="995760"/>
            <a:ext cx="8229240" cy="5713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800">
                <a:solidFill>
                  <a:srgbClr val="558ed5"/>
                </a:solidFill>
                <a:latin typeface="Futura-Bold"/>
              </a:rPr>
              <a:t>print, website &amp; facebook!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28600" y="664920"/>
            <a:ext cx="8612640" cy="4419360"/>
          </a:xfrm>
          <a:prstGeom prst="rect">
            <a:avLst/>
          </a:prstGeom>
        </p:spPr>
      </p:pic>
      <p:pic>
        <p:nvPicPr>
          <p:cNvPr descr="" id="46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5105520"/>
            <a:ext cx="2460600" cy="167112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7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28600" y="5105520"/>
            <a:ext cx="2460600" cy="1671120"/>
          </a:xfrm>
          <a:prstGeom prst="rect">
            <a:avLst/>
          </a:prstGeom>
        </p:spPr>
      </p:pic>
      <p:pic>
        <p:nvPicPr>
          <p:cNvPr descr="" id="48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3520" y="457200"/>
            <a:ext cx="8085960" cy="434304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-76320" y="304920"/>
            <a:ext cx="8229240" cy="9442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558ed5"/>
                </a:solidFill>
                <a:latin typeface="Futura-Bold"/>
              </a:rPr>
              <a:t>You pay one price to be in the…</a:t>
            </a:r>
            <a:endParaRPr/>
          </a:p>
        </p:txBody>
      </p:sp>
      <p:sp>
        <p:nvSpPr>
          <p:cNvPr id="50" name="CustomShape 2"/>
          <p:cNvSpPr/>
          <p:nvPr/>
        </p:nvSpPr>
        <p:spPr>
          <a:xfrm>
            <a:off x="990720" y="1523880"/>
            <a:ext cx="7162560" cy="43563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2800">
                <a:solidFill>
                  <a:srgbClr val="92d050"/>
                </a:solidFill>
                <a:latin typeface="Futura-Bold"/>
              </a:rPr>
              <a:t>1. DuBois Plus Print Guide: 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2800">
                <a:solidFill>
                  <a:srgbClr val="92d050"/>
                </a:solidFill>
                <a:latin typeface="Futura-Bold"/>
              </a:rPr>
              <a:t>four editions per year – fall, winter, spring and summer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f79646"/>
                </a:solidFill>
                <a:latin typeface="Futura-Bold"/>
              </a:rPr>
              <a:t>2. DuBois Plus website,  </a:t>
            </a:r>
            <a:r>
              <a:rPr lang="en-US" sz="2800">
                <a:solidFill>
                  <a:srgbClr val="f79646"/>
                </a:solidFill>
                <a:latin typeface="Futura-Bold"/>
              </a:rPr>
              <a:t>	</a:t>
            </a:r>
            <a:r>
              <a:rPr lang="en-US" sz="2800">
                <a:solidFill>
                  <a:srgbClr val="f79646"/>
                </a:solidFill>
                <a:latin typeface="Futura-Bold"/>
              </a:rPr>
              <a:t>duboisplus.com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808080"/>
                </a:solidFill>
                <a:latin typeface="Futura-Bold"/>
              </a:rPr>
              <a:t>3. DuBois Plus facebook page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2800">
                <a:solidFill>
                  <a:srgbClr val="808080"/>
                </a:solidFill>
                <a:latin typeface="Futura-Bold"/>
              </a:rPr>
              <a:t>you are featured multiple times on the page</a:t>
            </a:r>
            <a:endParaRPr/>
          </a:p>
        </p:txBody>
      </p:sp>
      <p:pic>
        <p:nvPicPr>
          <p:cNvPr descr="" id="51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6705720" y="5693040"/>
            <a:ext cx="1675440" cy="113796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152280" y="152280"/>
            <a:ext cx="4266720" cy="9442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92d050"/>
                </a:solidFill>
                <a:latin typeface="Futura-Bold"/>
              </a:rPr>
              <a:t>The Print Guide</a:t>
            </a:r>
            <a:endParaRPr/>
          </a:p>
        </p:txBody>
      </p:sp>
      <p:pic>
        <p:nvPicPr>
          <p:cNvPr descr="" id="53" name="Picture 2"/>
          <p:cNvPicPr/>
          <p:nvPr/>
        </p:nvPicPr>
        <p:blipFill>
          <a:blip r:embed="rId1"/>
          <a:stretch>
            <a:fillRect/>
          </a:stretch>
        </p:blipFill>
        <p:spPr>
          <a:xfrm rot="838800">
            <a:off x="4078800" y="525240"/>
            <a:ext cx="4538160" cy="3414240"/>
          </a:xfrm>
          <a:prstGeom prst="rect">
            <a:avLst/>
          </a:prstGeom>
        </p:spPr>
      </p:pic>
      <p:pic>
        <p:nvPicPr>
          <p:cNvPr descr="" id="54" name="Picture 3"/>
          <p:cNvPicPr/>
          <p:nvPr/>
        </p:nvPicPr>
        <p:blipFill>
          <a:blip r:embed="rId2"/>
          <a:stretch>
            <a:fillRect/>
          </a:stretch>
        </p:blipFill>
        <p:spPr>
          <a:xfrm rot="21006600">
            <a:off x="400680" y="1254240"/>
            <a:ext cx="4419360" cy="3276000"/>
          </a:xfrm>
          <a:prstGeom prst="rect">
            <a:avLst/>
          </a:prstGeom>
        </p:spPr>
      </p:pic>
      <p:pic>
        <p:nvPicPr>
          <p:cNvPr descr="" id="55" name="Picture 4"/>
          <p:cNvPicPr/>
          <p:nvPr/>
        </p:nvPicPr>
        <p:blipFill>
          <a:blip r:embed="rId3"/>
          <a:stretch>
            <a:fillRect/>
          </a:stretch>
        </p:blipFill>
        <p:spPr>
          <a:xfrm rot="174600">
            <a:off x="6024600" y="3260520"/>
            <a:ext cx="2461680" cy="3249720"/>
          </a:xfrm>
          <a:prstGeom prst="rect">
            <a:avLst/>
          </a:prstGeom>
        </p:spPr>
      </p:pic>
      <p:sp>
        <p:nvSpPr>
          <p:cNvPr id="56" name="CustomShape 2"/>
          <p:cNvSpPr/>
          <p:nvPr/>
        </p:nvSpPr>
        <p:spPr>
          <a:xfrm>
            <a:off x="2133720" y="4294800"/>
            <a:ext cx="3704040" cy="25855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1600">
                <a:solidFill>
                  <a:srgbClr val="92d050"/>
                </a:solidFill>
                <a:latin typeface="Futura-Bold"/>
              </a:rPr>
              <a:t>5,000 print guides distributed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1600">
                <a:solidFill>
                  <a:srgbClr val="92d050"/>
                </a:solidFill>
                <a:latin typeface="Futura-Bold"/>
              </a:rPr>
              <a:t>to over 120 locations in the tri-county area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1600">
                <a:solidFill>
                  <a:srgbClr val="92d050"/>
                </a:solidFill>
                <a:latin typeface="Futura-Bold"/>
              </a:rPr>
              <a:t>restaurants, hotels, shopping, the mall, and local businesses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1600">
                <a:solidFill>
                  <a:srgbClr val="92d050"/>
                </a:solidFill>
                <a:latin typeface="Futura-Bold"/>
              </a:rPr>
              <a:t>same ad and story content on the website – 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1600">
                <a:solidFill>
                  <a:srgbClr val="92d050"/>
                </a:solidFill>
                <a:latin typeface="Futura-Bold"/>
              </a:rPr>
              <a:t>no extra advertising sold on the website!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4370760"/>
          </a:xfrm>
          <a:prstGeom prst="rect">
            <a:avLst/>
          </a:prstGeom>
        </p:spPr>
      </p:pic>
      <p:sp>
        <p:nvSpPr>
          <p:cNvPr id="58" name="TextShape 1"/>
          <p:cNvSpPr txBox="1"/>
          <p:nvPr/>
        </p:nvSpPr>
        <p:spPr>
          <a:xfrm>
            <a:off x="152280" y="4267080"/>
            <a:ext cx="3262320" cy="873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3600">
                <a:solidFill>
                  <a:srgbClr val="f79646"/>
                </a:solidFill>
                <a:latin typeface="Futura-Bold"/>
              </a:rPr>
              <a:t>The website</a:t>
            </a:r>
            <a:endParaRPr/>
          </a:p>
        </p:txBody>
      </p:sp>
      <p:sp>
        <p:nvSpPr>
          <p:cNvPr id="59" name="CustomShape 2"/>
          <p:cNvSpPr/>
          <p:nvPr/>
        </p:nvSpPr>
        <p:spPr>
          <a:xfrm>
            <a:off x="1295280" y="5029200"/>
            <a:ext cx="7695720" cy="17668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>
                <a:solidFill>
                  <a:srgbClr val="f79646"/>
                </a:solidFill>
                <a:latin typeface="Futura-Bold"/>
              </a:rPr>
              <a:t>duboisplus.com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>
                <a:solidFill>
                  <a:srgbClr val="f79646"/>
                </a:solidFill>
                <a:latin typeface="Futura-Bold"/>
              </a:rPr>
              <a:t>your own webpage with your advertisement and story content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>
                <a:solidFill>
                  <a:srgbClr val="f79646"/>
                </a:solidFill>
                <a:latin typeface="Futura-Bold"/>
              </a:rPr>
              <a:t>we rotate each business on the front page weekly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>
                <a:solidFill>
                  <a:srgbClr val="f79646"/>
                </a:solidFill>
                <a:latin typeface="Futura-Bold"/>
              </a:rPr>
              <a:t>website built to get high search engine results when people search on Google or Bing for businesses like yours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5334120" y="4214520"/>
            <a:ext cx="3809520" cy="6652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3600">
                <a:solidFill>
                  <a:srgbClr val="808080"/>
                </a:solidFill>
                <a:latin typeface="Futura-Bold"/>
              </a:rPr>
              <a:t>Facebook page</a:t>
            </a:r>
            <a:endParaRPr/>
          </a:p>
        </p:txBody>
      </p:sp>
      <p:sp>
        <p:nvSpPr>
          <p:cNvPr id="61" name="CustomShape 2"/>
          <p:cNvSpPr/>
          <p:nvPr/>
        </p:nvSpPr>
        <p:spPr>
          <a:xfrm>
            <a:off x="228600" y="4506120"/>
            <a:ext cx="8534160" cy="14619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>
                <a:solidFill>
                  <a:srgbClr val="808080"/>
                </a:solidFill>
                <a:latin typeface="Futura-Bold"/>
              </a:rPr>
              <a:t>facebook.com/duboisplus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>
                <a:solidFill>
                  <a:srgbClr val="808080"/>
                </a:solidFill>
                <a:latin typeface="Futura-Bold"/>
              </a:rPr>
              <a:t>each business featured multiple times each edition on our wall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>
                <a:solidFill>
                  <a:srgbClr val="808080"/>
                </a:solidFill>
                <a:latin typeface="Futura-Bold"/>
              </a:rPr>
              <a:t>capitalize on the tens of thousands of locals communicating about local events, businesses and spreading word of mouth – this is the new form of referrals!</a:t>
            </a:r>
            <a:endParaRPr/>
          </a:p>
        </p:txBody>
      </p:sp>
      <p:pic>
        <p:nvPicPr>
          <p:cNvPr descr="" id="6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4800600" y="4267080"/>
            <a:ext cx="533160" cy="533160"/>
          </a:xfrm>
          <a:prstGeom prst="rect">
            <a:avLst/>
          </a:prstGeom>
        </p:spPr>
      </p:pic>
      <p:pic>
        <p:nvPicPr>
          <p:cNvPr descr="" id="63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7120" y="76320"/>
            <a:ext cx="7078680" cy="4190760"/>
          </a:xfrm>
          <a:prstGeom prst="rect">
            <a:avLst/>
          </a:prstGeom>
        </p:spPr>
      </p:pic>
      <p:sp>
        <p:nvSpPr>
          <p:cNvPr id="64" name="CustomShape 3"/>
          <p:cNvSpPr/>
          <p:nvPr/>
        </p:nvSpPr>
        <p:spPr>
          <a:xfrm>
            <a:off x="87120" y="6070320"/>
            <a:ext cx="8904240" cy="821880"/>
          </a:xfrm>
          <a:prstGeom prst="rect">
            <a:avLst/>
          </a:prstGeom>
          <a:solidFill>
            <a:srgbClr val="558ed5"/>
          </a:soli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ffffff"/>
                </a:solidFill>
                <a:latin typeface="Futura-Bold"/>
              </a:rPr>
              <a:t>THERE IS NO OTHER 3 FOR 1 ADVERTISING &amp; PROMOTION PROGRAM LIKE THIS IN OUR AREA!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