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7.png" ContentType="image/png"/>
  <Override PartName="/ppt/media/image1.jpeg" ContentType="image/jpeg"/>
  <Override PartName="/ppt/media/image8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6.png" ContentType="image/png"/>
  <Override PartName="/ppt/media/image2.png" ContentType="image/png"/>
  <Override PartName="/ppt/media/image6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6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1/20/14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4F4735A-213F-42F6-96A5-16428B31B7E9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hyperlink" Target="mailto:rebecca@duboisplus.com" TargetMode="External"/><Relationship Id="rId4" Type="http://schemas.openxmlformats.org/officeDocument/2006/relationships/hyperlink" Target="mailto:izen@duboisplus.com" TargetMode="External"/><Relationship Id="rId5" Type="http://schemas.openxmlformats.org/officeDocument/2006/relationships/hyperlink" Target="mailto:tony@duboisplus.com" TargetMode="External"/><Relationship Id="rId6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457200" y="2926080"/>
            <a:ext cx="8229240" cy="1416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558ed5"/>
                </a:solidFill>
                <a:latin typeface="Futura-Bold"/>
              </a:rPr>
              <a:t>For Automotive Services and Repair</a:t>
            </a:r>
            <a:endParaRPr/>
          </a:p>
        </p:txBody>
      </p:sp>
      <p:pic>
        <p:nvPicPr>
          <p:cNvPr descr="" id="3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680" y="457200"/>
            <a:ext cx="4723920" cy="2361960"/>
          </a:xfrm>
          <a:prstGeom prst="rect">
            <a:avLst/>
          </a:prstGeom>
        </p:spPr>
      </p:pic>
      <p:sp>
        <p:nvSpPr>
          <p:cNvPr id="39" name="CustomShape 2"/>
          <p:cNvSpPr/>
          <p:nvPr/>
        </p:nvSpPr>
        <p:spPr>
          <a:xfrm>
            <a:off x="609480" y="47242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what it is, the 3 for 1, and                how you can promote your business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96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0" y="34560"/>
            <a:ext cx="89150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984807"/>
                </a:solidFill>
                <a:latin typeface="Futura-Bold"/>
              </a:rPr>
              <a:t>Ideas on how to use for Automotive Services and Repair</a:t>
            </a:r>
            <a:endParaRPr/>
          </a:p>
        </p:txBody>
      </p:sp>
      <p:sp>
        <p:nvSpPr>
          <p:cNvPr id="66" name="CustomShape 2"/>
          <p:cNvSpPr/>
          <p:nvPr/>
        </p:nvSpPr>
        <p:spPr>
          <a:xfrm>
            <a:off x="548640" y="1069200"/>
            <a:ext cx="7695720" cy="4508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Use </a:t>
            </a:r>
            <a:r>
              <a:rPr lang="en-US" sz="2400" u="sng">
                <a:solidFill>
                  <a:srgbClr val="ffffff"/>
                </a:solidFill>
                <a:latin typeface="Futura-Bold"/>
              </a:rPr>
              <a:t>the story</a:t>
            </a:r>
            <a:r>
              <a:rPr lang="en-US" sz="2400">
                <a:solidFill>
                  <a:srgbClr val="ffffff"/>
                </a:solidFill>
                <a:latin typeface="Futura-Bold"/>
              </a:rPr>
              <a:t> to promote your certified technicians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Highlight your additional services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Promote your other features such as flexible scheduling, quick service, convenient location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Use the </a:t>
            </a:r>
            <a:r>
              <a:rPr lang="en-US" sz="2400" u="sng">
                <a:solidFill>
                  <a:srgbClr val="ffffff"/>
                </a:solidFill>
                <a:latin typeface="Futura-Bold"/>
              </a:rPr>
              <a:t>advertisement part </a:t>
            </a:r>
            <a:r>
              <a:rPr lang="en-US" sz="2400">
                <a:solidFill>
                  <a:srgbClr val="ffffff"/>
                </a:solidFill>
                <a:latin typeface="Futura-Bold"/>
              </a:rPr>
              <a:t>to promote gift ideas like certificates and gift cards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Promote your friendly customer service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Increase awareness for your </a:t>
            </a:r>
            <a:r>
              <a:rPr lang="en-US" sz="2400" u="sng">
                <a:solidFill>
                  <a:srgbClr val="ffffff"/>
                </a:solidFill>
                <a:latin typeface="Futura-Bold"/>
              </a:rPr>
              <a:t>website</a:t>
            </a:r>
            <a:r>
              <a:rPr lang="en-US" sz="2400">
                <a:solidFill>
                  <a:srgbClr val="ffffff"/>
                </a:solidFill>
                <a:latin typeface="Futura-Bold"/>
              </a:rPr>
              <a:t> and </a:t>
            </a:r>
            <a:r>
              <a:rPr lang="en-US" sz="2400" u="sng">
                <a:solidFill>
                  <a:srgbClr val="ffffff"/>
                </a:solidFill>
                <a:latin typeface="Futura-Bold"/>
              </a:rPr>
              <a:t>Facebook</a:t>
            </a:r>
            <a:r>
              <a:rPr lang="en-US" sz="2400">
                <a:solidFill>
                  <a:srgbClr val="ffffff"/>
                </a:solidFill>
                <a:latin typeface="Futura-Bold"/>
              </a:rPr>
              <a:t> page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840" y="1066680"/>
            <a:ext cx="9143640" cy="3757680"/>
          </a:xfrm>
          <a:prstGeom prst="rect">
            <a:avLst/>
          </a:prstGeom>
        </p:spPr>
      </p:pic>
      <p:sp>
        <p:nvSpPr>
          <p:cNvPr id="68" name="TextShape 1"/>
          <p:cNvSpPr txBox="1"/>
          <p:nvPr/>
        </p:nvSpPr>
        <p:spPr>
          <a:xfrm>
            <a:off x="152280" y="152280"/>
            <a:ext cx="89150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808080"/>
                </a:solidFill>
                <a:latin typeface="Futura-Bold"/>
              </a:rPr>
              <a:t>It’s affordable for every business…</a:t>
            </a:r>
            <a:endParaRPr/>
          </a:p>
        </p:txBody>
      </p:sp>
      <p:pic>
        <p:nvPicPr>
          <p:cNvPr descr="" id="6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2280" y="4811040"/>
            <a:ext cx="4800240" cy="2024640"/>
          </a:xfrm>
          <a:prstGeom prst="rect">
            <a:avLst/>
          </a:prstGeom>
        </p:spPr>
      </p:pic>
      <p:pic>
        <p:nvPicPr>
          <p:cNvPr descr="" id="7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880" y="4960800"/>
            <a:ext cx="2540880" cy="17254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652040" y="4724280"/>
            <a:ext cx="4326840" cy="592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808080"/>
                </a:solidFill>
                <a:latin typeface="Futura-Bold"/>
              </a:rPr>
              <a:t>Design fee applies only to graphic design, not the story writing. If advertisement file is submitted to us, no fee applied unless it’s a re-design.</a:t>
            </a:r>
            <a:endParaRPr/>
          </a:p>
        </p:txBody>
      </p:sp>
      <p:pic>
        <p:nvPicPr>
          <p:cNvPr descr="" id="7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304920"/>
            <a:ext cx="6171840" cy="2414880"/>
          </a:xfrm>
          <a:prstGeom prst="rect">
            <a:avLst/>
          </a:prstGeom>
        </p:spPr>
      </p:pic>
      <p:pic>
        <p:nvPicPr>
          <p:cNvPr descr="" id="7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0000" y="2362320"/>
            <a:ext cx="5687280" cy="2399040"/>
          </a:xfrm>
          <a:prstGeom prst="rect">
            <a:avLst/>
          </a:prstGeom>
        </p:spPr>
      </p:pic>
      <p:sp>
        <p:nvSpPr>
          <p:cNvPr id="74" name="CustomShape 2"/>
          <p:cNvSpPr/>
          <p:nvPr/>
        </p:nvSpPr>
        <p:spPr>
          <a:xfrm rot="343800">
            <a:off x="6573600" y="406440"/>
            <a:ext cx="2210040" cy="350316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Futura-Bold"/>
              </a:rPr>
              <a:t>Perfect time to promote holiday shopping and your season specials!!!</a:t>
            </a:r>
            <a:endParaRPr/>
          </a:p>
        </p:txBody>
      </p:sp>
      <p:sp>
        <p:nvSpPr>
          <p:cNvPr id="75" name="CustomShape 3"/>
          <p:cNvSpPr/>
          <p:nvPr/>
        </p:nvSpPr>
        <p:spPr>
          <a:xfrm>
            <a:off x="3339000" y="5877000"/>
            <a:ext cx="176580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Futura-Bold"/>
              </a:rPr>
              <a:t>Contact us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Futura-Bold"/>
              </a:rPr>
              <a:t>right away!</a:t>
            </a:r>
            <a:endParaRPr/>
          </a:p>
        </p:txBody>
      </p:sp>
      <p:sp>
        <p:nvSpPr>
          <p:cNvPr id="76" name="CustomShape 4"/>
          <p:cNvSpPr/>
          <p:nvPr/>
        </p:nvSpPr>
        <p:spPr>
          <a:xfrm>
            <a:off x="5105160" y="5603040"/>
            <a:ext cx="4304880" cy="1155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Becca   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3"/>
              </a:rPr>
              <a:t>rebecca@duboisplus.com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Izen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4"/>
              </a:rPr>
              <a:t>izen@duboisplus.com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Tony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5"/>
              </a:rPr>
              <a:t>tony@duboisplus.com</a:t>
            </a:r>
            <a:endParaRPr/>
          </a:p>
        </p:txBody>
      </p:sp>
      <p:sp>
        <p:nvSpPr>
          <p:cNvPr id="77" name="CustomShape 5"/>
          <p:cNvSpPr/>
          <p:nvPr/>
        </p:nvSpPr>
        <p:spPr>
          <a:xfrm>
            <a:off x="3048120" y="5605920"/>
            <a:ext cx="671760" cy="116928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</p:sp>
      <p:sp>
        <p:nvSpPr>
          <p:cNvPr id="78" name="CustomShape 6"/>
          <p:cNvSpPr/>
          <p:nvPr/>
        </p:nvSpPr>
        <p:spPr>
          <a:xfrm rot="10800000">
            <a:off x="8163360" y="5591520"/>
            <a:ext cx="671760" cy="116928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380880"/>
            <a:ext cx="6238440" cy="61300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152280"/>
            <a:ext cx="82292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Futura-Bold"/>
              </a:rPr>
              <a:t>What is DuBois Plus?</a:t>
            </a:r>
            <a:endParaRPr/>
          </a:p>
        </p:txBody>
      </p:sp>
      <p:pic>
        <p:nvPicPr>
          <p:cNvPr descr="" id="4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32160" y="1523880"/>
            <a:ext cx="6450840" cy="4952520"/>
          </a:xfrm>
          <a:prstGeom prst="rect">
            <a:avLst/>
          </a:prstGeom>
        </p:spPr>
      </p:pic>
      <p:pic>
        <p:nvPicPr>
          <p:cNvPr descr="" id="4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2286000"/>
            <a:ext cx="4150440" cy="2819160"/>
          </a:xfrm>
          <a:prstGeom prst="rect">
            <a:avLst/>
          </a:prstGeom>
        </p:spPr>
      </p:pic>
      <p:sp>
        <p:nvSpPr>
          <p:cNvPr id="44" name="CustomShape 2"/>
          <p:cNvSpPr/>
          <p:nvPr/>
        </p:nvSpPr>
        <p:spPr>
          <a:xfrm>
            <a:off x="569520" y="995760"/>
            <a:ext cx="8229240" cy="571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558ed5"/>
                </a:solidFill>
                <a:latin typeface="Futura-Bold"/>
              </a:rPr>
              <a:t>print, website &amp; facebook!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664920"/>
            <a:ext cx="8612640" cy="4419360"/>
          </a:xfrm>
          <a:prstGeom prst="rect">
            <a:avLst/>
          </a:prstGeom>
        </p:spPr>
      </p:pic>
      <p:pic>
        <p:nvPicPr>
          <p:cNvPr descr="" id="4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5105520"/>
            <a:ext cx="2460600" cy="16711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5105520"/>
            <a:ext cx="2460600" cy="1671120"/>
          </a:xfrm>
          <a:prstGeom prst="rect">
            <a:avLst/>
          </a:prstGeom>
        </p:spPr>
      </p:pic>
      <p:pic>
        <p:nvPicPr>
          <p:cNvPr descr="" id="4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520" y="457200"/>
            <a:ext cx="8085960" cy="43430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-76320" y="304920"/>
            <a:ext cx="82292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558ed5"/>
                </a:solidFill>
                <a:latin typeface="Futura-Bold"/>
              </a:rPr>
              <a:t>You pay one price to be in the…</a:t>
            </a: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990720" y="1523880"/>
            <a:ext cx="7162560" cy="4356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800">
                <a:solidFill>
                  <a:srgbClr val="92d050"/>
                </a:solidFill>
                <a:latin typeface="Futura-Bold"/>
              </a:rPr>
              <a:t>1. DuBois Plus Print Guide: 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800">
                <a:solidFill>
                  <a:srgbClr val="92d050"/>
                </a:solidFill>
                <a:latin typeface="Futura-Bold"/>
              </a:rPr>
              <a:t>four editions per year – fall, winter, spring and summer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79646"/>
                </a:solidFill>
                <a:latin typeface="Futura-Bold"/>
              </a:rPr>
              <a:t>2. DuBois Plus website,  </a:t>
            </a:r>
            <a:r>
              <a:rPr lang="en-US" sz="2800">
                <a:solidFill>
                  <a:srgbClr val="f79646"/>
                </a:solidFill>
                <a:latin typeface="Futura-Bold"/>
              </a:rPr>
              <a:t>	</a:t>
            </a:r>
            <a:r>
              <a:rPr lang="en-US" sz="2800">
                <a:solidFill>
                  <a:srgbClr val="f79646"/>
                </a:solidFill>
                <a:latin typeface="Futura-Bold"/>
              </a:rPr>
              <a:t>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3. DuBois Plus facebook page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you are featured multiple times on the page</a:t>
            </a:r>
            <a:endParaRPr/>
          </a:p>
        </p:txBody>
      </p:sp>
      <p:pic>
        <p:nvPicPr>
          <p:cNvPr descr="" id="5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705720" y="5693040"/>
            <a:ext cx="1675440" cy="113796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52280" y="152280"/>
            <a:ext cx="426672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92d050"/>
                </a:solidFill>
                <a:latin typeface="Futura-Bold"/>
              </a:rPr>
              <a:t>The Print Guide</a:t>
            </a:r>
            <a:endParaRPr/>
          </a:p>
        </p:txBody>
      </p:sp>
      <p:pic>
        <p:nvPicPr>
          <p:cNvPr descr="" id="53" name="Picture 2"/>
          <p:cNvPicPr/>
          <p:nvPr/>
        </p:nvPicPr>
        <p:blipFill>
          <a:blip r:embed="rId1"/>
          <a:stretch>
            <a:fillRect/>
          </a:stretch>
        </p:blipFill>
        <p:spPr>
          <a:xfrm rot="838800">
            <a:off x="4078800" y="525240"/>
            <a:ext cx="4538160" cy="3414240"/>
          </a:xfrm>
          <a:prstGeom prst="rect">
            <a:avLst/>
          </a:prstGeom>
        </p:spPr>
      </p:pic>
      <p:pic>
        <p:nvPicPr>
          <p:cNvPr descr="" id="54" name="Picture 3"/>
          <p:cNvPicPr/>
          <p:nvPr/>
        </p:nvPicPr>
        <p:blipFill>
          <a:blip r:embed="rId2"/>
          <a:stretch>
            <a:fillRect/>
          </a:stretch>
        </p:blipFill>
        <p:spPr>
          <a:xfrm rot="21006600">
            <a:off x="400680" y="1254240"/>
            <a:ext cx="4419360" cy="3276000"/>
          </a:xfrm>
          <a:prstGeom prst="rect">
            <a:avLst/>
          </a:prstGeom>
        </p:spPr>
      </p:pic>
      <p:pic>
        <p:nvPicPr>
          <p:cNvPr descr="" id="55" name="Picture 4"/>
          <p:cNvPicPr/>
          <p:nvPr/>
        </p:nvPicPr>
        <p:blipFill>
          <a:blip r:embed="rId3"/>
          <a:stretch>
            <a:fillRect/>
          </a:stretch>
        </p:blipFill>
        <p:spPr>
          <a:xfrm rot="174600">
            <a:off x="6024600" y="3260520"/>
            <a:ext cx="2461680" cy="3249720"/>
          </a:xfrm>
          <a:prstGeom prst="rect">
            <a:avLst/>
          </a:prstGeom>
        </p:spPr>
      </p:pic>
      <p:sp>
        <p:nvSpPr>
          <p:cNvPr id="56" name="CustomShape 2"/>
          <p:cNvSpPr/>
          <p:nvPr/>
        </p:nvSpPr>
        <p:spPr>
          <a:xfrm>
            <a:off x="2133720" y="4294800"/>
            <a:ext cx="3704040" cy="2585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5,000 print guides distributed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to over 120 locations in the tri-county area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restaurants, hotels, shopping, the mall, and local businesses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same ad and story content on the website –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no extra advertising sold on the website!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4370760"/>
          </a:xfrm>
          <a:prstGeom prst="rect">
            <a:avLst/>
          </a:prstGeom>
        </p:spPr>
      </p:pic>
      <p:sp>
        <p:nvSpPr>
          <p:cNvPr id="58" name="TextShape 1"/>
          <p:cNvSpPr txBox="1"/>
          <p:nvPr/>
        </p:nvSpPr>
        <p:spPr>
          <a:xfrm>
            <a:off x="152280" y="4267080"/>
            <a:ext cx="3262320" cy="873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3600">
                <a:solidFill>
                  <a:srgbClr val="f79646"/>
                </a:solidFill>
                <a:latin typeface="Futura-Bold"/>
              </a:rPr>
              <a:t>The website</a:t>
            </a:r>
            <a:endParaRPr/>
          </a:p>
        </p:txBody>
      </p:sp>
      <p:sp>
        <p:nvSpPr>
          <p:cNvPr id="59" name="CustomShape 2"/>
          <p:cNvSpPr/>
          <p:nvPr/>
        </p:nvSpPr>
        <p:spPr>
          <a:xfrm>
            <a:off x="1295280" y="5029200"/>
            <a:ext cx="7695720" cy="1766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duboisplus.com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your own webpage with your advertisement and story content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we rotate each business on the front page weekly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website built to get high search engine results when people search on Google or Bing for businesses like yours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334120" y="4214520"/>
            <a:ext cx="3809520" cy="665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3600">
                <a:solidFill>
                  <a:srgbClr val="808080"/>
                </a:solidFill>
                <a:latin typeface="Futura-Bold"/>
              </a:rPr>
              <a:t>Facebook page</a:t>
            </a:r>
            <a:endParaRPr/>
          </a:p>
        </p:txBody>
      </p:sp>
      <p:sp>
        <p:nvSpPr>
          <p:cNvPr id="61" name="CustomShape 2"/>
          <p:cNvSpPr/>
          <p:nvPr/>
        </p:nvSpPr>
        <p:spPr>
          <a:xfrm>
            <a:off x="228600" y="4506120"/>
            <a:ext cx="8534160" cy="1461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facebook.com/duboisplus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each business featured multiple times each edition on our wall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capitalize on the tens of thousands of locals communicating about local events, businesses and spreading word of mouth – this is the new form of referrals!</a:t>
            </a:r>
            <a:endParaRPr/>
          </a:p>
        </p:txBody>
      </p:sp>
      <p:pic>
        <p:nvPicPr>
          <p:cNvPr descr="" id="6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800600" y="4267080"/>
            <a:ext cx="533160" cy="533160"/>
          </a:xfrm>
          <a:prstGeom prst="rect">
            <a:avLst/>
          </a:prstGeom>
        </p:spPr>
      </p:pic>
      <p:pic>
        <p:nvPicPr>
          <p:cNvPr descr="" id="6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7120" y="76320"/>
            <a:ext cx="7078680" cy="4190760"/>
          </a:xfrm>
          <a:prstGeom prst="rect">
            <a:avLst/>
          </a:prstGeom>
        </p:spPr>
      </p:pic>
      <p:sp>
        <p:nvSpPr>
          <p:cNvPr id="64" name="CustomShape 3"/>
          <p:cNvSpPr/>
          <p:nvPr/>
        </p:nvSpPr>
        <p:spPr>
          <a:xfrm>
            <a:off x="87120" y="6070320"/>
            <a:ext cx="8904240" cy="821880"/>
          </a:xfrm>
          <a:prstGeom prst="rect">
            <a:avLst/>
          </a:prstGeom>
          <a:solidFill>
            <a:srgbClr val="558ed5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THERE IS NO OTHER 3 FOR 1 ADVERTISING &amp; PROMOTION PROGRAM LIKE THIS IN OUR AREA!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