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0" r:id="rId1"/>
  </p:sldMasterIdLst>
  <p:notesMasterIdLst>
    <p:notesMasterId r:id="rId86"/>
  </p:notesMasterIdLst>
  <p:handoutMasterIdLst>
    <p:handoutMasterId r:id="rId87"/>
  </p:handoutMasterIdLst>
  <p:sldIdLst>
    <p:sldId id="256" r:id="rId2"/>
    <p:sldId id="300" r:id="rId3"/>
    <p:sldId id="329" r:id="rId4"/>
    <p:sldId id="257" r:id="rId5"/>
    <p:sldId id="331" r:id="rId6"/>
    <p:sldId id="330" r:id="rId7"/>
    <p:sldId id="332" r:id="rId8"/>
    <p:sldId id="299" r:id="rId9"/>
    <p:sldId id="341" r:id="rId10"/>
    <p:sldId id="301" r:id="rId11"/>
    <p:sldId id="355" r:id="rId12"/>
    <p:sldId id="356" r:id="rId13"/>
    <p:sldId id="302" r:id="rId14"/>
    <p:sldId id="337" r:id="rId15"/>
    <p:sldId id="318" r:id="rId16"/>
    <p:sldId id="335" r:id="rId17"/>
    <p:sldId id="352" r:id="rId18"/>
    <p:sldId id="354" r:id="rId19"/>
    <p:sldId id="353" r:id="rId20"/>
    <p:sldId id="320" r:id="rId21"/>
    <p:sldId id="297" r:id="rId22"/>
    <p:sldId id="258" r:id="rId23"/>
    <p:sldId id="260" r:id="rId24"/>
    <p:sldId id="259" r:id="rId25"/>
    <p:sldId id="261" r:id="rId26"/>
    <p:sldId id="298" r:id="rId27"/>
    <p:sldId id="267" r:id="rId28"/>
    <p:sldId id="266" r:id="rId29"/>
    <p:sldId id="350" r:id="rId30"/>
    <p:sldId id="262" r:id="rId31"/>
    <p:sldId id="291" r:id="rId32"/>
    <p:sldId id="333" r:id="rId33"/>
    <p:sldId id="263" r:id="rId34"/>
    <p:sldId id="345" r:id="rId35"/>
    <p:sldId id="346" r:id="rId36"/>
    <p:sldId id="347" r:id="rId37"/>
    <p:sldId id="314" r:id="rId38"/>
    <p:sldId id="312" r:id="rId39"/>
    <p:sldId id="313" r:id="rId40"/>
    <p:sldId id="315" r:id="rId41"/>
    <p:sldId id="316" r:id="rId42"/>
    <p:sldId id="303" r:id="rId43"/>
    <p:sldId id="269" r:id="rId44"/>
    <p:sldId id="290" r:id="rId45"/>
    <p:sldId id="271" r:id="rId46"/>
    <p:sldId id="349" r:id="rId47"/>
    <p:sldId id="309" r:id="rId48"/>
    <p:sldId id="273" r:id="rId49"/>
    <p:sldId id="348" r:id="rId50"/>
    <p:sldId id="304" r:id="rId51"/>
    <p:sldId id="305" r:id="rId52"/>
    <p:sldId id="275" r:id="rId53"/>
    <p:sldId id="272" r:id="rId54"/>
    <p:sldId id="276" r:id="rId55"/>
    <p:sldId id="277" r:id="rId56"/>
    <p:sldId id="278" r:id="rId57"/>
    <p:sldId id="279" r:id="rId58"/>
    <p:sldId id="351" r:id="rId59"/>
    <p:sldId id="306" r:id="rId60"/>
    <p:sldId id="307" r:id="rId61"/>
    <p:sldId id="308" r:id="rId62"/>
    <p:sldId id="280" r:id="rId63"/>
    <p:sldId id="324" r:id="rId64"/>
    <p:sldId id="322" r:id="rId65"/>
    <p:sldId id="344" r:id="rId66"/>
    <p:sldId id="340" r:id="rId67"/>
    <p:sldId id="343" r:id="rId68"/>
    <p:sldId id="310" r:id="rId69"/>
    <p:sldId id="283" r:id="rId70"/>
    <p:sldId id="323" r:id="rId71"/>
    <p:sldId id="285" r:id="rId72"/>
    <p:sldId id="338" r:id="rId73"/>
    <p:sldId id="311" r:id="rId74"/>
    <p:sldId id="325" r:id="rId75"/>
    <p:sldId id="326" r:id="rId76"/>
    <p:sldId id="327" r:id="rId77"/>
    <p:sldId id="339" r:id="rId78"/>
    <p:sldId id="293" r:id="rId79"/>
    <p:sldId id="342" r:id="rId80"/>
    <p:sldId id="328" r:id="rId81"/>
    <p:sldId id="289" r:id="rId82"/>
    <p:sldId id="357" r:id="rId83"/>
    <p:sldId id="317" r:id="rId84"/>
    <p:sldId id="358" r:id="rId85"/>
  </p:sldIdLst>
  <p:sldSz cx="9144000" cy="6858000" type="screen4x3"/>
  <p:notesSz cx="7010400" cy="92964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1374"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matt\Documents\MCM\Barber%20Trucking\barber%20survey%20response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matt\Documents\MCM\Barber%20Trucking\barber%20survey%20response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matt\Documents\MCM\Barber%20Trucking\barber%20survey%20response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matt\Documents\MCM\Barber%20Trucking\barber%20survey%20response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matt\Documents\MCM\Barber%20Trucking\barber%20survey%20response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matt\Documents\MCM\Barber%20Trucking\barber%20survey%20responses.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matt\Documents\MCM\Barber%20Trucking\barber%20survey%20responses.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matt\Documents\MCM\Barber%20Trucking\barber%20survey%20respons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rewarding features of truck driving?</a:t>
            </a:r>
          </a:p>
        </c:rich>
      </c:tx>
      <c:layout/>
      <c:overlay val="0"/>
    </c:title>
    <c:autoTitleDeleted val="0"/>
    <c:plotArea>
      <c:layout/>
      <c:barChart>
        <c:barDir val="col"/>
        <c:grouping val="clustered"/>
        <c:varyColors val="0"/>
        <c:ser>
          <c:idx val="0"/>
          <c:order val="0"/>
          <c:tx>
            <c:strRef>
              <c:f>'Q24'!$H$3</c:f>
              <c:strCache>
                <c:ptCount val="1"/>
                <c:pt idx="0">
                  <c:v>NY</c:v>
                </c:pt>
              </c:strCache>
            </c:strRef>
          </c:tx>
          <c:invertIfNegative val="0"/>
          <c:cat>
            <c:strRef>
              <c:f>'Q24'!$G$4:$G$7</c:f>
              <c:strCache>
                <c:ptCount val="4"/>
                <c:pt idx="0">
                  <c:v>Independence</c:v>
                </c:pt>
                <c:pt idx="1">
                  <c:v>Money/pay</c:v>
                </c:pt>
                <c:pt idx="2">
                  <c:v>People/places/travel/drive</c:v>
                </c:pt>
                <c:pt idx="3">
                  <c:v>Job satisfaction</c:v>
                </c:pt>
              </c:strCache>
            </c:strRef>
          </c:cat>
          <c:val>
            <c:numRef>
              <c:f>'Q24'!$H$4:$H$7</c:f>
              <c:numCache>
                <c:formatCode>General</c:formatCode>
                <c:ptCount val="4"/>
                <c:pt idx="0">
                  <c:v>3</c:v>
                </c:pt>
                <c:pt idx="1">
                  <c:v>0</c:v>
                </c:pt>
                <c:pt idx="2">
                  <c:v>1</c:v>
                </c:pt>
                <c:pt idx="3">
                  <c:v>0</c:v>
                </c:pt>
              </c:numCache>
            </c:numRef>
          </c:val>
        </c:ser>
        <c:ser>
          <c:idx val="1"/>
          <c:order val="1"/>
          <c:tx>
            <c:strRef>
              <c:f>'Q24'!$I$3</c:f>
              <c:strCache>
                <c:ptCount val="1"/>
                <c:pt idx="0">
                  <c:v>PA</c:v>
                </c:pt>
              </c:strCache>
            </c:strRef>
          </c:tx>
          <c:invertIfNegative val="0"/>
          <c:cat>
            <c:strRef>
              <c:f>'Q24'!$G$4:$G$7</c:f>
              <c:strCache>
                <c:ptCount val="4"/>
                <c:pt idx="0">
                  <c:v>Independence</c:v>
                </c:pt>
                <c:pt idx="1">
                  <c:v>Money/pay</c:v>
                </c:pt>
                <c:pt idx="2">
                  <c:v>People/places/travel/drive</c:v>
                </c:pt>
                <c:pt idx="3">
                  <c:v>Job satisfaction</c:v>
                </c:pt>
              </c:strCache>
            </c:strRef>
          </c:cat>
          <c:val>
            <c:numRef>
              <c:f>'Q24'!$I$4:$I$7</c:f>
              <c:numCache>
                <c:formatCode>General</c:formatCode>
                <c:ptCount val="4"/>
                <c:pt idx="0">
                  <c:v>1</c:v>
                </c:pt>
                <c:pt idx="1">
                  <c:v>4</c:v>
                </c:pt>
                <c:pt idx="2">
                  <c:v>4</c:v>
                </c:pt>
                <c:pt idx="3">
                  <c:v>3</c:v>
                </c:pt>
              </c:numCache>
            </c:numRef>
          </c:val>
        </c:ser>
        <c:ser>
          <c:idx val="2"/>
          <c:order val="2"/>
          <c:tx>
            <c:strRef>
              <c:f>'Q24'!$J$3</c:f>
              <c:strCache>
                <c:ptCount val="1"/>
                <c:pt idx="0">
                  <c:v>NC</c:v>
                </c:pt>
              </c:strCache>
            </c:strRef>
          </c:tx>
          <c:invertIfNegative val="0"/>
          <c:cat>
            <c:strRef>
              <c:f>'Q24'!$G$4:$G$7</c:f>
              <c:strCache>
                <c:ptCount val="4"/>
                <c:pt idx="0">
                  <c:v>Independence</c:v>
                </c:pt>
                <c:pt idx="1">
                  <c:v>Money/pay</c:v>
                </c:pt>
                <c:pt idx="2">
                  <c:v>People/places/travel/drive</c:v>
                </c:pt>
                <c:pt idx="3">
                  <c:v>Job satisfaction</c:v>
                </c:pt>
              </c:strCache>
            </c:strRef>
          </c:cat>
          <c:val>
            <c:numRef>
              <c:f>'Q24'!$J$4:$J$7</c:f>
              <c:numCache>
                <c:formatCode>General</c:formatCode>
                <c:ptCount val="4"/>
                <c:pt idx="0">
                  <c:v>1</c:v>
                </c:pt>
                <c:pt idx="1">
                  <c:v>0</c:v>
                </c:pt>
                <c:pt idx="2">
                  <c:v>5</c:v>
                </c:pt>
                <c:pt idx="3">
                  <c:v>1</c:v>
                </c:pt>
              </c:numCache>
            </c:numRef>
          </c:val>
        </c:ser>
        <c:dLbls>
          <c:showLegendKey val="0"/>
          <c:showVal val="1"/>
          <c:showCatName val="0"/>
          <c:showSerName val="0"/>
          <c:showPercent val="0"/>
          <c:showBubbleSize val="0"/>
        </c:dLbls>
        <c:gapWidth val="150"/>
        <c:overlap val="-25"/>
        <c:axId val="82038272"/>
        <c:axId val="74726144"/>
      </c:barChart>
      <c:catAx>
        <c:axId val="82038272"/>
        <c:scaling>
          <c:orientation val="minMax"/>
        </c:scaling>
        <c:delete val="0"/>
        <c:axPos val="b"/>
        <c:majorTickMark val="none"/>
        <c:minorTickMark val="none"/>
        <c:tickLblPos val="nextTo"/>
        <c:crossAx val="74726144"/>
        <c:crosses val="autoZero"/>
        <c:auto val="1"/>
        <c:lblAlgn val="ctr"/>
        <c:lblOffset val="100"/>
        <c:noMultiLvlLbl val="0"/>
      </c:catAx>
      <c:valAx>
        <c:axId val="74726144"/>
        <c:scaling>
          <c:orientation val="minMax"/>
        </c:scaling>
        <c:delete val="1"/>
        <c:axPos val="l"/>
        <c:numFmt formatCode="General" sourceLinked="1"/>
        <c:majorTickMark val="out"/>
        <c:minorTickMark val="none"/>
        <c:tickLblPos val="nextTo"/>
        <c:crossAx val="82038272"/>
        <c:crosses val="autoZero"/>
        <c:crossBetween val="between"/>
      </c:valAx>
    </c:plotArea>
    <c:legend>
      <c:legendPos val="t"/>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rewarding features/benefits</a:t>
            </a:r>
            <a:r>
              <a:rPr lang="en-US" baseline="0"/>
              <a:t> (total)</a:t>
            </a:r>
            <a:endParaRPr lang="en-US"/>
          </a:p>
        </c:rich>
      </c:tx>
      <c:layout/>
      <c:overlay val="0"/>
    </c:title>
    <c:autoTitleDeleted val="0"/>
    <c:plotArea>
      <c:layout/>
      <c:pieChart>
        <c:varyColors val="1"/>
        <c:ser>
          <c:idx val="0"/>
          <c:order val="0"/>
          <c:dLbls>
            <c:showLegendKey val="0"/>
            <c:showVal val="0"/>
            <c:showCatName val="0"/>
            <c:showSerName val="0"/>
            <c:showPercent val="1"/>
            <c:showBubbleSize val="0"/>
            <c:showLeaderLines val="1"/>
          </c:dLbls>
          <c:cat>
            <c:strRef>
              <c:f>'Q24'!$G$4:$G$7</c:f>
              <c:strCache>
                <c:ptCount val="4"/>
                <c:pt idx="0">
                  <c:v>Independence</c:v>
                </c:pt>
                <c:pt idx="1">
                  <c:v>Money/pay</c:v>
                </c:pt>
                <c:pt idx="2">
                  <c:v>People/places/travel/drive</c:v>
                </c:pt>
                <c:pt idx="3">
                  <c:v>Job satisfaction</c:v>
                </c:pt>
              </c:strCache>
            </c:strRef>
          </c:cat>
          <c:val>
            <c:numRef>
              <c:f>'Q24'!$K$4:$K$7</c:f>
              <c:numCache>
                <c:formatCode>General</c:formatCode>
                <c:ptCount val="4"/>
                <c:pt idx="0">
                  <c:v>5</c:v>
                </c:pt>
                <c:pt idx="1">
                  <c:v>4</c:v>
                </c:pt>
                <c:pt idx="2">
                  <c:v>10</c:v>
                </c:pt>
                <c:pt idx="3">
                  <c:v>4</c:v>
                </c:pt>
              </c:numCache>
            </c:numRef>
          </c:val>
        </c:ser>
        <c:dLbls>
          <c:showLegendKey val="0"/>
          <c:showVal val="0"/>
          <c:showCatName val="0"/>
          <c:showSerName val="0"/>
          <c:showPercent val="1"/>
          <c:showBubbleSize val="0"/>
          <c:showLeaderLines val="1"/>
        </c:dLbls>
        <c:firstSliceAng val="0"/>
      </c:pieChart>
    </c:plotArea>
    <c:legend>
      <c:legendPos val="t"/>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Challenges/difficulties</a:t>
            </a:r>
            <a:r>
              <a:rPr lang="en-US" baseline="0"/>
              <a:t> truck driving</a:t>
            </a:r>
            <a:endParaRPr lang="en-US"/>
          </a:p>
        </c:rich>
      </c:tx>
      <c:layout/>
      <c:overlay val="0"/>
    </c:title>
    <c:autoTitleDeleted val="0"/>
    <c:plotArea>
      <c:layout/>
      <c:barChart>
        <c:barDir val="col"/>
        <c:grouping val="clustered"/>
        <c:varyColors val="0"/>
        <c:ser>
          <c:idx val="0"/>
          <c:order val="0"/>
          <c:tx>
            <c:strRef>
              <c:f>'Q25'!$H$2</c:f>
              <c:strCache>
                <c:ptCount val="1"/>
                <c:pt idx="0">
                  <c:v>NY</c:v>
                </c:pt>
              </c:strCache>
            </c:strRef>
          </c:tx>
          <c:invertIfNegative val="0"/>
          <c:cat>
            <c:strRef>
              <c:f>'Q25'!$G$3:$G$7</c:f>
              <c:strCache>
                <c:ptCount val="5"/>
                <c:pt idx="0">
                  <c:v>weather/traffic</c:v>
                </c:pt>
                <c:pt idx="1">
                  <c:v>stress</c:v>
                </c:pt>
                <c:pt idx="2">
                  <c:v>tarping/job related</c:v>
                </c:pt>
                <c:pt idx="3">
                  <c:v>Away from home</c:v>
                </c:pt>
                <c:pt idx="4">
                  <c:v>Laws</c:v>
                </c:pt>
              </c:strCache>
            </c:strRef>
          </c:cat>
          <c:val>
            <c:numRef>
              <c:f>'Q25'!$H$3:$H$7</c:f>
              <c:numCache>
                <c:formatCode>General</c:formatCode>
                <c:ptCount val="5"/>
                <c:pt idx="0">
                  <c:v>3</c:v>
                </c:pt>
                <c:pt idx="1">
                  <c:v>0</c:v>
                </c:pt>
                <c:pt idx="2">
                  <c:v>0</c:v>
                </c:pt>
                <c:pt idx="3">
                  <c:v>2</c:v>
                </c:pt>
                <c:pt idx="4">
                  <c:v>0</c:v>
                </c:pt>
              </c:numCache>
            </c:numRef>
          </c:val>
        </c:ser>
        <c:ser>
          <c:idx val="1"/>
          <c:order val="1"/>
          <c:tx>
            <c:strRef>
              <c:f>'Q25'!$I$2</c:f>
              <c:strCache>
                <c:ptCount val="1"/>
                <c:pt idx="0">
                  <c:v>PA</c:v>
                </c:pt>
              </c:strCache>
            </c:strRef>
          </c:tx>
          <c:invertIfNegative val="0"/>
          <c:cat>
            <c:strRef>
              <c:f>'Q25'!$G$3:$G$7</c:f>
              <c:strCache>
                <c:ptCount val="5"/>
                <c:pt idx="0">
                  <c:v>weather/traffic</c:v>
                </c:pt>
                <c:pt idx="1">
                  <c:v>stress</c:v>
                </c:pt>
                <c:pt idx="2">
                  <c:v>tarping/job related</c:v>
                </c:pt>
                <c:pt idx="3">
                  <c:v>Away from home</c:v>
                </c:pt>
                <c:pt idx="4">
                  <c:v>Laws</c:v>
                </c:pt>
              </c:strCache>
            </c:strRef>
          </c:cat>
          <c:val>
            <c:numRef>
              <c:f>'Q25'!$I$3:$I$7</c:f>
              <c:numCache>
                <c:formatCode>General</c:formatCode>
                <c:ptCount val="5"/>
                <c:pt idx="0">
                  <c:v>8</c:v>
                </c:pt>
                <c:pt idx="1">
                  <c:v>2</c:v>
                </c:pt>
                <c:pt idx="2">
                  <c:v>2</c:v>
                </c:pt>
                <c:pt idx="3">
                  <c:v>3</c:v>
                </c:pt>
                <c:pt idx="4">
                  <c:v>0</c:v>
                </c:pt>
              </c:numCache>
            </c:numRef>
          </c:val>
        </c:ser>
        <c:ser>
          <c:idx val="2"/>
          <c:order val="2"/>
          <c:tx>
            <c:strRef>
              <c:f>'Q25'!$J$2</c:f>
              <c:strCache>
                <c:ptCount val="1"/>
                <c:pt idx="0">
                  <c:v>NC</c:v>
                </c:pt>
              </c:strCache>
            </c:strRef>
          </c:tx>
          <c:invertIfNegative val="0"/>
          <c:cat>
            <c:strRef>
              <c:f>'Q25'!$G$3:$G$7</c:f>
              <c:strCache>
                <c:ptCount val="5"/>
                <c:pt idx="0">
                  <c:v>weather/traffic</c:v>
                </c:pt>
                <c:pt idx="1">
                  <c:v>stress</c:v>
                </c:pt>
                <c:pt idx="2">
                  <c:v>tarping/job related</c:v>
                </c:pt>
                <c:pt idx="3">
                  <c:v>Away from home</c:v>
                </c:pt>
                <c:pt idx="4">
                  <c:v>Laws</c:v>
                </c:pt>
              </c:strCache>
            </c:strRef>
          </c:cat>
          <c:val>
            <c:numRef>
              <c:f>'Q25'!$J$3:$J$7</c:f>
              <c:numCache>
                <c:formatCode>General</c:formatCode>
                <c:ptCount val="5"/>
                <c:pt idx="0">
                  <c:v>4</c:v>
                </c:pt>
                <c:pt idx="1">
                  <c:v>0</c:v>
                </c:pt>
                <c:pt idx="2">
                  <c:v>0</c:v>
                </c:pt>
                <c:pt idx="3">
                  <c:v>1</c:v>
                </c:pt>
                <c:pt idx="4">
                  <c:v>3</c:v>
                </c:pt>
              </c:numCache>
            </c:numRef>
          </c:val>
        </c:ser>
        <c:dLbls>
          <c:showLegendKey val="0"/>
          <c:showVal val="1"/>
          <c:showCatName val="0"/>
          <c:showSerName val="0"/>
          <c:showPercent val="0"/>
          <c:showBubbleSize val="0"/>
        </c:dLbls>
        <c:gapWidth val="150"/>
        <c:overlap val="-25"/>
        <c:axId val="84252160"/>
        <c:axId val="81840384"/>
      </c:barChart>
      <c:catAx>
        <c:axId val="84252160"/>
        <c:scaling>
          <c:orientation val="minMax"/>
        </c:scaling>
        <c:delete val="0"/>
        <c:axPos val="b"/>
        <c:majorTickMark val="none"/>
        <c:minorTickMark val="none"/>
        <c:tickLblPos val="nextTo"/>
        <c:crossAx val="81840384"/>
        <c:crosses val="autoZero"/>
        <c:auto val="1"/>
        <c:lblAlgn val="ctr"/>
        <c:lblOffset val="100"/>
        <c:noMultiLvlLbl val="0"/>
      </c:catAx>
      <c:valAx>
        <c:axId val="81840384"/>
        <c:scaling>
          <c:orientation val="minMax"/>
        </c:scaling>
        <c:delete val="1"/>
        <c:axPos val="l"/>
        <c:numFmt formatCode="General" sourceLinked="1"/>
        <c:majorTickMark val="out"/>
        <c:minorTickMark val="none"/>
        <c:tickLblPos val="nextTo"/>
        <c:crossAx val="84252160"/>
        <c:crosses val="autoZero"/>
        <c:crossBetween val="between"/>
      </c:valAx>
    </c:plotArea>
    <c:legend>
      <c:legendPos val="t"/>
      <c:layout/>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challenges/difficulties</a:t>
            </a:r>
            <a:r>
              <a:rPr lang="en-US" baseline="0"/>
              <a:t> (total)</a:t>
            </a:r>
            <a:endParaRPr lang="en-US"/>
          </a:p>
        </c:rich>
      </c:tx>
      <c:layout/>
      <c:overlay val="0"/>
    </c:title>
    <c:autoTitleDeleted val="0"/>
    <c:plotArea>
      <c:layout/>
      <c:pieChart>
        <c:varyColors val="1"/>
        <c:ser>
          <c:idx val="0"/>
          <c:order val="0"/>
          <c:dLbls>
            <c:showLegendKey val="0"/>
            <c:showVal val="0"/>
            <c:showCatName val="0"/>
            <c:showSerName val="0"/>
            <c:showPercent val="1"/>
            <c:showBubbleSize val="0"/>
            <c:showLeaderLines val="1"/>
          </c:dLbls>
          <c:cat>
            <c:strRef>
              <c:f>'Q25'!$G$3:$G$7</c:f>
              <c:strCache>
                <c:ptCount val="5"/>
                <c:pt idx="0">
                  <c:v>weather/traffic</c:v>
                </c:pt>
                <c:pt idx="1">
                  <c:v>stress</c:v>
                </c:pt>
                <c:pt idx="2">
                  <c:v>tarping/job related</c:v>
                </c:pt>
                <c:pt idx="3">
                  <c:v>Away from home</c:v>
                </c:pt>
                <c:pt idx="4">
                  <c:v>Laws</c:v>
                </c:pt>
              </c:strCache>
            </c:strRef>
          </c:cat>
          <c:val>
            <c:numRef>
              <c:f>'Q25'!$K$3:$K$7</c:f>
              <c:numCache>
                <c:formatCode>General</c:formatCode>
                <c:ptCount val="5"/>
                <c:pt idx="0">
                  <c:v>15</c:v>
                </c:pt>
                <c:pt idx="1">
                  <c:v>2</c:v>
                </c:pt>
                <c:pt idx="2">
                  <c:v>2</c:v>
                </c:pt>
                <c:pt idx="3">
                  <c:v>6</c:v>
                </c:pt>
                <c:pt idx="4">
                  <c:v>3</c:v>
                </c:pt>
              </c:numCache>
            </c:numRef>
          </c:val>
        </c:ser>
        <c:dLbls>
          <c:showLegendKey val="0"/>
          <c:showVal val="0"/>
          <c:showCatName val="0"/>
          <c:showSerName val="0"/>
          <c:showPercent val="1"/>
          <c:showBubbleSize val="0"/>
          <c:showLeaderLines val="1"/>
        </c:dLbls>
        <c:firstSliceAng val="0"/>
      </c:pieChart>
    </c:plotArea>
    <c:legend>
      <c:legendPos val="t"/>
      <c:layout/>
      <c:overlay val="0"/>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What do you like about Barber?</a:t>
            </a:r>
          </a:p>
        </c:rich>
      </c:tx>
      <c:layout/>
      <c:overlay val="0"/>
    </c:title>
    <c:autoTitleDeleted val="0"/>
    <c:plotArea>
      <c:layout/>
      <c:barChart>
        <c:barDir val="col"/>
        <c:grouping val="clustered"/>
        <c:varyColors val="0"/>
        <c:ser>
          <c:idx val="0"/>
          <c:order val="0"/>
          <c:tx>
            <c:strRef>
              <c:f>'Q26'!$C$12</c:f>
              <c:strCache>
                <c:ptCount val="1"/>
                <c:pt idx="0">
                  <c:v>NY</c:v>
                </c:pt>
              </c:strCache>
            </c:strRef>
          </c:tx>
          <c:invertIfNegative val="0"/>
          <c:cat>
            <c:strRef>
              <c:f>'Q26'!$B$13:$B$18</c:f>
              <c:strCache>
                <c:ptCount val="6"/>
                <c:pt idx="0">
                  <c:v>Treated well</c:v>
                </c:pt>
                <c:pt idx="1">
                  <c:v>Benefits</c:v>
                </c:pt>
                <c:pt idx="2">
                  <c:v>Regional work</c:v>
                </c:pt>
                <c:pt idx="3">
                  <c:v>Friendly/staff/family</c:v>
                </c:pt>
                <c:pt idx="4">
                  <c:v>Busy/loads</c:v>
                </c:pt>
                <c:pt idx="5">
                  <c:v>Equipment</c:v>
                </c:pt>
              </c:strCache>
            </c:strRef>
          </c:cat>
          <c:val>
            <c:numRef>
              <c:f>'Q26'!$C$13:$C$18</c:f>
              <c:numCache>
                <c:formatCode>General</c:formatCode>
                <c:ptCount val="6"/>
                <c:pt idx="0">
                  <c:v>1</c:v>
                </c:pt>
                <c:pt idx="1">
                  <c:v>3</c:v>
                </c:pt>
                <c:pt idx="2">
                  <c:v>1</c:v>
                </c:pt>
                <c:pt idx="3">
                  <c:v>1</c:v>
                </c:pt>
                <c:pt idx="4">
                  <c:v>0</c:v>
                </c:pt>
                <c:pt idx="5">
                  <c:v>0</c:v>
                </c:pt>
              </c:numCache>
            </c:numRef>
          </c:val>
        </c:ser>
        <c:ser>
          <c:idx val="1"/>
          <c:order val="1"/>
          <c:tx>
            <c:strRef>
              <c:f>'Q26'!$D$12</c:f>
              <c:strCache>
                <c:ptCount val="1"/>
                <c:pt idx="0">
                  <c:v>PA</c:v>
                </c:pt>
              </c:strCache>
            </c:strRef>
          </c:tx>
          <c:invertIfNegative val="0"/>
          <c:cat>
            <c:strRef>
              <c:f>'Q26'!$B$13:$B$18</c:f>
              <c:strCache>
                <c:ptCount val="6"/>
                <c:pt idx="0">
                  <c:v>Treated well</c:v>
                </c:pt>
                <c:pt idx="1">
                  <c:v>Benefits</c:v>
                </c:pt>
                <c:pt idx="2">
                  <c:v>Regional work</c:v>
                </c:pt>
                <c:pt idx="3">
                  <c:v>Friendly/staff/family</c:v>
                </c:pt>
                <c:pt idx="4">
                  <c:v>Busy/loads</c:v>
                </c:pt>
                <c:pt idx="5">
                  <c:v>Equipment</c:v>
                </c:pt>
              </c:strCache>
            </c:strRef>
          </c:cat>
          <c:val>
            <c:numRef>
              <c:f>'Q26'!$D$13:$D$18</c:f>
              <c:numCache>
                <c:formatCode>General</c:formatCode>
                <c:ptCount val="6"/>
                <c:pt idx="0">
                  <c:v>6</c:v>
                </c:pt>
                <c:pt idx="1">
                  <c:v>2</c:v>
                </c:pt>
                <c:pt idx="2">
                  <c:v>1</c:v>
                </c:pt>
                <c:pt idx="3">
                  <c:v>4</c:v>
                </c:pt>
                <c:pt idx="4">
                  <c:v>1</c:v>
                </c:pt>
                <c:pt idx="5">
                  <c:v>1</c:v>
                </c:pt>
              </c:numCache>
            </c:numRef>
          </c:val>
        </c:ser>
        <c:ser>
          <c:idx val="2"/>
          <c:order val="2"/>
          <c:tx>
            <c:strRef>
              <c:f>'Q26'!$E$12</c:f>
              <c:strCache>
                <c:ptCount val="1"/>
                <c:pt idx="0">
                  <c:v>NC</c:v>
                </c:pt>
              </c:strCache>
            </c:strRef>
          </c:tx>
          <c:invertIfNegative val="0"/>
          <c:cat>
            <c:strRef>
              <c:f>'Q26'!$B$13:$B$18</c:f>
              <c:strCache>
                <c:ptCount val="6"/>
                <c:pt idx="0">
                  <c:v>Treated well</c:v>
                </c:pt>
                <c:pt idx="1">
                  <c:v>Benefits</c:v>
                </c:pt>
                <c:pt idx="2">
                  <c:v>Regional work</c:v>
                </c:pt>
                <c:pt idx="3">
                  <c:v>Friendly/staff/family</c:v>
                </c:pt>
                <c:pt idx="4">
                  <c:v>Busy/loads</c:v>
                </c:pt>
                <c:pt idx="5">
                  <c:v>Equipment</c:v>
                </c:pt>
              </c:strCache>
            </c:strRef>
          </c:cat>
          <c:val>
            <c:numRef>
              <c:f>'Q26'!$E$13:$E$18</c:f>
              <c:numCache>
                <c:formatCode>General</c:formatCode>
                <c:ptCount val="6"/>
                <c:pt idx="0">
                  <c:v>1</c:v>
                </c:pt>
                <c:pt idx="1">
                  <c:v>1</c:v>
                </c:pt>
                <c:pt idx="2">
                  <c:v>1</c:v>
                </c:pt>
                <c:pt idx="3">
                  <c:v>3</c:v>
                </c:pt>
                <c:pt idx="4">
                  <c:v>1</c:v>
                </c:pt>
                <c:pt idx="5">
                  <c:v>0</c:v>
                </c:pt>
              </c:numCache>
            </c:numRef>
          </c:val>
        </c:ser>
        <c:dLbls>
          <c:showLegendKey val="0"/>
          <c:showVal val="1"/>
          <c:showCatName val="0"/>
          <c:showSerName val="0"/>
          <c:showPercent val="0"/>
          <c:showBubbleSize val="0"/>
        </c:dLbls>
        <c:gapWidth val="150"/>
        <c:overlap val="-25"/>
        <c:axId val="84254208"/>
        <c:axId val="81843840"/>
      </c:barChart>
      <c:catAx>
        <c:axId val="84254208"/>
        <c:scaling>
          <c:orientation val="minMax"/>
        </c:scaling>
        <c:delete val="0"/>
        <c:axPos val="b"/>
        <c:majorTickMark val="none"/>
        <c:minorTickMark val="none"/>
        <c:tickLblPos val="nextTo"/>
        <c:crossAx val="81843840"/>
        <c:crosses val="autoZero"/>
        <c:auto val="1"/>
        <c:lblAlgn val="ctr"/>
        <c:lblOffset val="100"/>
        <c:noMultiLvlLbl val="0"/>
      </c:catAx>
      <c:valAx>
        <c:axId val="81843840"/>
        <c:scaling>
          <c:orientation val="minMax"/>
        </c:scaling>
        <c:delete val="1"/>
        <c:axPos val="l"/>
        <c:numFmt formatCode="General" sourceLinked="1"/>
        <c:majorTickMark val="out"/>
        <c:minorTickMark val="none"/>
        <c:tickLblPos val="nextTo"/>
        <c:crossAx val="84254208"/>
        <c:crosses val="autoZero"/>
        <c:crossBetween val="between"/>
      </c:valAx>
    </c:plotArea>
    <c:legend>
      <c:legendPos val="t"/>
      <c:layout/>
      <c:overlay val="0"/>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What do you like about Barber? (total)</a:t>
            </a:r>
          </a:p>
        </c:rich>
      </c:tx>
      <c:layout/>
      <c:overlay val="0"/>
    </c:title>
    <c:autoTitleDeleted val="0"/>
    <c:plotArea>
      <c:layout/>
      <c:pieChart>
        <c:varyColors val="1"/>
        <c:ser>
          <c:idx val="0"/>
          <c:order val="0"/>
          <c:dLbls>
            <c:showLegendKey val="0"/>
            <c:showVal val="0"/>
            <c:showCatName val="0"/>
            <c:showSerName val="0"/>
            <c:showPercent val="1"/>
            <c:showBubbleSize val="0"/>
            <c:showLeaderLines val="1"/>
          </c:dLbls>
          <c:cat>
            <c:strRef>
              <c:f>'Q26'!$B$13:$B$18</c:f>
              <c:strCache>
                <c:ptCount val="6"/>
                <c:pt idx="0">
                  <c:v>Treated well</c:v>
                </c:pt>
                <c:pt idx="1">
                  <c:v>Benefits</c:v>
                </c:pt>
                <c:pt idx="2">
                  <c:v>Regional work</c:v>
                </c:pt>
                <c:pt idx="3">
                  <c:v>Friendly/staff/family</c:v>
                </c:pt>
                <c:pt idx="4">
                  <c:v>Busy/loads</c:v>
                </c:pt>
                <c:pt idx="5">
                  <c:v>Equipment</c:v>
                </c:pt>
              </c:strCache>
            </c:strRef>
          </c:cat>
          <c:val>
            <c:numRef>
              <c:f>'Q26'!$F$13:$F$18</c:f>
              <c:numCache>
                <c:formatCode>General</c:formatCode>
                <c:ptCount val="6"/>
                <c:pt idx="0">
                  <c:v>8</c:v>
                </c:pt>
                <c:pt idx="1">
                  <c:v>6</c:v>
                </c:pt>
                <c:pt idx="2">
                  <c:v>3</c:v>
                </c:pt>
                <c:pt idx="3">
                  <c:v>8</c:v>
                </c:pt>
                <c:pt idx="4">
                  <c:v>2</c:v>
                </c:pt>
                <c:pt idx="5">
                  <c:v>1</c:v>
                </c:pt>
              </c:numCache>
            </c:numRef>
          </c:val>
        </c:ser>
        <c:dLbls>
          <c:showLegendKey val="0"/>
          <c:showVal val="0"/>
          <c:showCatName val="0"/>
          <c:showSerName val="0"/>
          <c:showPercent val="1"/>
          <c:showBubbleSize val="0"/>
          <c:showLeaderLines val="1"/>
        </c:dLbls>
        <c:firstSliceAng val="0"/>
      </c:pieChart>
    </c:plotArea>
    <c:legend>
      <c:legendPos val="t"/>
      <c:layout/>
      <c:overlay val="0"/>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Improve</a:t>
            </a:r>
            <a:r>
              <a:rPr lang="en-US" baseline="0"/>
              <a:t> at Barber? (per state)</a:t>
            </a:r>
            <a:endParaRPr lang="en-US"/>
          </a:p>
        </c:rich>
      </c:tx>
      <c:layout/>
      <c:overlay val="0"/>
    </c:title>
    <c:autoTitleDeleted val="0"/>
    <c:plotArea>
      <c:layout/>
      <c:barChart>
        <c:barDir val="col"/>
        <c:grouping val="clustered"/>
        <c:varyColors val="0"/>
        <c:ser>
          <c:idx val="0"/>
          <c:order val="0"/>
          <c:tx>
            <c:strRef>
              <c:f>'Q27'!$D$3</c:f>
              <c:strCache>
                <c:ptCount val="1"/>
                <c:pt idx="0">
                  <c:v>NY</c:v>
                </c:pt>
              </c:strCache>
            </c:strRef>
          </c:tx>
          <c:invertIfNegative val="0"/>
          <c:cat>
            <c:strRef>
              <c:f>'Q27'!$C$4:$C$9</c:f>
              <c:strCache>
                <c:ptCount val="6"/>
                <c:pt idx="0">
                  <c:v>Operational</c:v>
                </c:pt>
                <c:pt idx="1">
                  <c:v>Types of loads</c:v>
                </c:pt>
                <c:pt idx="2">
                  <c:v>Benefits/pay</c:v>
                </c:pt>
                <c:pt idx="3">
                  <c:v>Atmosphere/morale</c:v>
                </c:pt>
                <c:pt idx="4">
                  <c:v>Out of our control</c:v>
                </c:pt>
                <c:pt idx="5">
                  <c:v>Nothing to change</c:v>
                </c:pt>
              </c:strCache>
            </c:strRef>
          </c:cat>
          <c:val>
            <c:numRef>
              <c:f>'Q27'!$D$4:$D$9</c:f>
              <c:numCache>
                <c:formatCode>General</c:formatCode>
                <c:ptCount val="6"/>
                <c:pt idx="0">
                  <c:v>2</c:v>
                </c:pt>
                <c:pt idx="1">
                  <c:v>0</c:v>
                </c:pt>
                <c:pt idx="2">
                  <c:v>1</c:v>
                </c:pt>
                <c:pt idx="3">
                  <c:v>0</c:v>
                </c:pt>
                <c:pt idx="4">
                  <c:v>1</c:v>
                </c:pt>
                <c:pt idx="5">
                  <c:v>0</c:v>
                </c:pt>
              </c:numCache>
            </c:numRef>
          </c:val>
        </c:ser>
        <c:ser>
          <c:idx val="1"/>
          <c:order val="1"/>
          <c:tx>
            <c:strRef>
              <c:f>'Q27'!$E$3</c:f>
              <c:strCache>
                <c:ptCount val="1"/>
                <c:pt idx="0">
                  <c:v>PA</c:v>
                </c:pt>
              </c:strCache>
            </c:strRef>
          </c:tx>
          <c:invertIfNegative val="0"/>
          <c:cat>
            <c:strRef>
              <c:f>'Q27'!$C$4:$C$9</c:f>
              <c:strCache>
                <c:ptCount val="6"/>
                <c:pt idx="0">
                  <c:v>Operational</c:v>
                </c:pt>
                <c:pt idx="1">
                  <c:v>Types of loads</c:v>
                </c:pt>
                <c:pt idx="2">
                  <c:v>Benefits/pay</c:v>
                </c:pt>
                <c:pt idx="3">
                  <c:v>Atmosphere/morale</c:v>
                </c:pt>
                <c:pt idx="4">
                  <c:v>Out of our control</c:v>
                </c:pt>
                <c:pt idx="5">
                  <c:v>Nothing to change</c:v>
                </c:pt>
              </c:strCache>
            </c:strRef>
          </c:cat>
          <c:val>
            <c:numRef>
              <c:f>'Q27'!$E$4:$E$9</c:f>
              <c:numCache>
                <c:formatCode>General</c:formatCode>
                <c:ptCount val="6"/>
                <c:pt idx="0">
                  <c:v>3</c:v>
                </c:pt>
                <c:pt idx="1">
                  <c:v>2</c:v>
                </c:pt>
                <c:pt idx="2">
                  <c:v>2</c:v>
                </c:pt>
                <c:pt idx="3">
                  <c:v>1</c:v>
                </c:pt>
                <c:pt idx="4">
                  <c:v>0</c:v>
                </c:pt>
                <c:pt idx="5">
                  <c:v>2</c:v>
                </c:pt>
              </c:numCache>
            </c:numRef>
          </c:val>
        </c:ser>
        <c:ser>
          <c:idx val="2"/>
          <c:order val="2"/>
          <c:tx>
            <c:strRef>
              <c:f>'Q27'!$F$3</c:f>
              <c:strCache>
                <c:ptCount val="1"/>
                <c:pt idx="0">
                  <c:v>NC</c:v>
                </c:pt>
              </c:strCache>
            </c:strRef>
          </c:tx>
          <c:invertIfNegative val="0"/>
          <c:cat>
            <c:strRef>
              <c:f>'Q27'!$C$4:$C$9</c:f>
              <c:strCache>
                <c:ptCount val="6"/>
                <c:pt idx="0">
                  <c:v>Operational</c:v>
                </c:pt>
                <c:pt idx="1">
                  <c:v>Types of loads</c:v>
                </c:pt>
                <c:pt idx="2">
                  <c:v>Benefits/pay</c:v>
                </c:pt>
                <c:pt idx="3">
                  <c:v>Atmosphere/morale</c:v>
                </c:pt>
                <c:pt idx="4">
                  <c:v>Out of our control</c:v>
                </c:pt>
                <c:pt idx="5">
                  <c:v>Nothing to change</c:v>
                </c:pt>
              </c:strCache>
            </c:strRef>
          </c:cat>
          <c:val>
            <c:numRef>
              <c:f>'Q27'!$F$4:$F$9</c:f>
              <c:numCache>
                <c:formatCode>General</c:formatCode>
                <c:ptCount val="6"/>
                <c:pt idx="0">
                  <c:v>1</c:v>
                </c:pt>
                <c:pt idx="1">
                  <c:v>2</c:v>
                </c:pt>
                <c:pt idx="2">
                  <c:v>3</c:v>
                </c:pt>
                <c:pt idx="3">
                  <c:v>0</c:v>
                </c:pt>
                <c:pt idx="4">
                  <c:v>0</c:v>
                </c:pt>
                <c:pt idx="5">
                  <c:v>0</c:v>
                </c:pt>
              </c:numCache>
            </c:numRef>
          </c:val>
        </c:ser>
        <c:dLbls>
          <c:showLegendKey val="0"/>
          <c:showVal val="1"/>
          <c:showCatName val="0"/>
          <c:showSerName val="0"/>
          <c:showPercent val="0"/>
          <c:showBubbleSize val="0"/>
        </c:dLbls>
        <c:gapWidth val="150"/>
        <c:overlap val="-25"/>
        <c:axId val="87029248"/>
        <c:axId val="86721664"/>
      </c:barChart>
      <c:catAx>
        <c:axId val="87029248"/>
        <c:scaling>
          <c:orientation val="minMax"/>
        </c:scaling>
        <c:delete val="0"/>
        <c:axPos val="b"/>
        <c:majorTickMark val="none"/>
        <c:minorTickMark val="none"/>
        <c:tickLblPos val="nextTo"/>
        <c:crossAx val="86721664"/>
        <c:crosses val="autoZero"/>
        <c:auto val="1"/>
        <c:lblAlgn val="ctr"/>
        <c:lblOffset val="100"/>
        <c:noMultiLvlLbl val="0"/>
      </c:catAx>
      <c:valAx>
        <c:axId val="86721664"/>
        <c:scaling>
          <c:orientation val="minMax"/>
        </c:scaling>
        <c:delete val="1"/>
        <c:axPos val="l"/>
        <c:numFmt formatCode="General" sourceLinked="1"/>
        <c:majorTickMark val="out"/>
        <c:minorTickMark val="none"/>
        <c:tickLblPos val="nextTo"/>
        <c:crossAx val="87029248"/>
        <c:crosses val="autoZero"/>
        <c:crossBetween val="between"/>
      </c:valAx>
    </c:plotArea>
    <c:legend>
      <c:legendPos val="t"/>
      <c:layout/>
      <c:overlay val="0"/>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Improve</a:t>
            </a:r>
            <a:r>
              <a:rPr lang="en-US" baseline="0"/>
              <a:t> at Barber? (total)</a:t>
            </a:r>
            <a:endParaRPr lang="en-US"/>
          </a:p>
        </c:rich>
      </c:tx>
      <c:layout/>
      <c:overlay val="0"/>
    </c:title>
    <c:autoTitleDeleted val="0"/>
    <c:plotArea>
      <c:layout/>
      <c:pieChart>
        <c:varyColors val="1"/>
        <c:ser>
          <c:idx val="0"/>
          <c:order val="0"/>
          <c:dLbls>
            <c:showLegendKey val="0"/>
            <c:showVal val="0"/>
            <c:showCatName val="0"/>
            <c:showSerName val="0"/>
            <c:showPercent val="1"/>
            <c:showBubbleSize val="0"/>
            <c:showLeaderLines val="1"/>
          </c:dLbls>
          <c:cat>
            <c:strRef>
              <c:f>'Q27'!$C$4:$C$9</c:f>
              <c:strCache>
                <c:ptCount val="6"/>
                <c:pt idx="0">
                  <c:v>Operational</c:v>
                </c:pt>
                <c:pt idx="1">
                  <c:v>Types of loads</c:v>
                </c:pt>
                <c:pt idx="2">
                  <c:v>Benefits/pay</c:v>
                </c:pt>
                <c:pt idx="3">
                  <c:v>Atmosphere/morale</c:v>
                </c:pt>
                <c:pt idx="4">
                  <c:v>Out of our control</c:v>
                </c:pt>
                <c:pt idx="5">
                  <c:v>Nothing to change</c:v>
                </c:pt>
              </c:strCache>
            </c:strRef>
          </c:cat>
          <c:val>
            <c:numRef>
              <c:f>'Q27'!$G$4:$G$9</c:f>
              <c:numCache>
                <c:formatCode>General</c:formatCode>
                <c:ptCount val="6"/>
                <c:pt idx="0">
                  <c:v>6</c:v>
                </c:pt>
                <c:pt idx="1">
                  <c:v>4</c:v>
                </c:pt>
                <c:pt idx="2">
                  <c:v>6</c:v>
                </c:pt>
                <c:pt idx="3">
                  <c:v>1</c:v>
                </c:pt>
                <c:pt idx="4">
                  <c:v>1</c:v>
                </c:pt>
                <c:pt idx="5">
                  <c:v>2</c:v>
                </c:pt>
              </c:numCache>
            </c:numRef>
          </c:val>
        </c:ser>
        <c:dLbls>
          <c:showLegendKey val="0"/>
          <c:showVal val="0"/>
          <c:showCatName val="0"/>
          <c:showSerName val="0"/>
          <c:showPercent val="1"/>
          <c:showBubbleSize val="0"/>
          <c:showLeaderLines val="1"/>
        </c:dLbls>
        <c:firstSliceAng val="0"/>
      </c:pieChart>
    </c:plotArea>
    <c:legend>
      <c:legendPos val="t"/>
      <c:layout/>
      <c:overlay val="0"/>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2C732DA5-EFB3-4FA7-A952-39028069C38D}" type="datetimeFigureOut">
              <a:rPr lang="en-US" smtClean="0"/>
              <a:t>2/25/2015</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49590E8A-E4ED-47A3-834B-9D9A9DE60C0F}" type="slidenum">
              <a:rPr lang="en-US" smtClean="0"/>
              <a:t>‹#›</a:t>
            </a:fld>
            <a:endParaRPr lang="en-US"/>
          </a:p>
        </p:txBody>
      </p:sp>
    </p:spTree>
    <p:extLst>
      <p:ext uri="{BB962C8B-B14F-4D97-AF65-F5344CB8AC3E}">
        <p14:creationId xmlns:p14="http://schemas.microsoft.com/office/powerpoint/2010/main" val="15906130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1"/>
        <p:cNvGrpSpPr/>
        <p:nvPr/>
      </p:nvGrpSpPr>
      <p:grpSpPr>
        <a:xfrm>
          <a:off x="0" y="0"/>
          <a:ext cx="0" cy="0"/>
          <a:chOff x="0" y="0"/>
          <a:chExt cx="0" cy="0"/>
        </a:xfrm>
      </p:grpSpPr>
      <p:sp>
        <p:nvSpPr>
          <p:cNvPr id="2" name="Shape 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3" name="Shape 3"/>
          <p:cNvSpPr txBox="1">
            <a:spLocks noGrp="1"/>
          </p:cNvSpPr>
          <p:nvPr>
            <p:ph type="body" idx="1"/>
          </p:nvPr>
        </p:nvSpPr>
        <p:spPr>
          <a:xfrm>
            <a:off x="701041" y="4415790"/>
            <a:ext cx="5608319" cy="4183380"/>
          </a:xfrm>
          <a:prstGeom prst="rect">
            <a:avLst/>
          </a:prstGeom>
          <a:noFill/>
          <a:ln>
            <a:noFill/>
          </a:ln>
        </p:spPr>
        <p:txBody>
          <a:bodyPr lIns="93162" tIns="93162" rIns="93162" bIns="93162" anchor="t" anchorCtr="0"/>
          <a:lstStyle>
            <a:lvl1pPr>
              <a:spcBef>
                <a:spcPts val="0"/>
              </a:spcBef>
              <a:defRPr sz="1100"/>
            </a:lvl1pPr>
            <a:lvl2pPr>
              <a:spcBef>
                <a:spcPts val="0"/>
              </a:spcBef>
              <a:defRPr sz="1100"/>
            </a:lvl2pPr>
            <a:lvl3pPr>
              <a:spcBef>
                <a:spcPts val="0"/>
              </a:spcBef>
              <a:defRPr sz="1100"/>
            </a:lvl3pPr>
            <a:lvl4pPr>
              <a:spcBef>
                <a:spcPts val="0"/>
              </a:spcBef>
              <a:defRPr sz="1100"/>
            </a:lvl4pPr>
            <a:lvl5pPr>
              <a:spcBef>
                <a:spcPts val="0"/>
              </a:spcBef>
              <a:defRPr sz="1100"/>
            </a:lvl5pPr>
            <a:lvl6pPr>
              <a:spcBef>
                <a:spcPts val="0"/>
              </a:spcBef>
              <a:defRPr sz="1100"/>
            </a:lvl6pPr>
            <a:lvl7pPr>
              <a:spcBef>
                <a:spcPts val="0"/>
              </a:spcBef>
              <a:defRPr sz="1100"/>
            </a:lvl7pPr>
            <a:lvl8pPr>
              <a:spcBef>
                <a:spcPts val="0"/>
              </a:spcBef>
              <a:defRPr sz="1100"/>
            </a:lvl8pPr>
            <a:lvl9pPr>
              <a:spcBef>
                <a:spcPts val="0"/>
              </a:spcBef>
              <a:defRPr sz="1100"/>
            </a:lvl9pPr>
          </a:lstStyle>
          <a:p>
            <a:endParaRPr/>
          </a:p>
        </p:txBody>
      </p:sp>
    </p:spTree>
    <p:extLst>
      <p:ext uri="{BB962C8B-B14F-4D97-AF65-F5344CB8AC3E}">
        <p14:creationId xmlns:p14="http://schemas.microsoft.com/office/powerpoint/2010/main" val="207731483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Shape 39"/>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endParaRPr/>
          </a:p>
        </p:txBody>
      </p:sp>
      <p:sp>
        <p:nvSpPr>
          <p:cNvPr id="40" name="Shape 4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0" name="Shape 70"/>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Shape 10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06" name="Shape 106"/>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txBox="1">
            <a:spLocks noGrp="1"/>
          </p:cNvSpPr>
          <p:nvPr>
            <p:ph type="body" idx="1"/>
          </p:nvPr>
        </p:nvSpPr>
        <p:spPr>
          <a:xfrm>
            <a:off x="701041" y="4415790"/>
            <a:ext cx="5608319" cy="4183380"/>
          </a:xfrm>
          <a:prstGeom prst="rect">
            <a:avLst/>
          </a:prstGeom>
        </p:spPr>
        <p:txBody>
          <a:bodyPr lIns="93162" tIns="93162" rIns="93162" bIns="93162" anchor="ctr" anchorCtr="0">
            <a:noAutofit/>
          </a:bodyPr>
          <a:lstStyle/>
          <a:p>
            <a:endParaRPr/>
          </a:p>
        </p:txBody>
      </p:sp>
      <p:sp>
        <p:nvSpPr>
          <p:cNvPr id="100" name="Shape 10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6" name="Shape 76"/>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6" name="Shape 76"/>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8" name="Shape 88"/>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2" name="Shape 82"/>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Shape 11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8" name="Shape 118"/>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30" name="Shape 130"/>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43" name="Shape 143"/>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
        <p:cNvGrpSpPr/>
        <p:nvPr/>
      </p:nvGrpSpPr>
      <p:grpSpPr>
        <a:xfrm>
          <a:off x="0" y="0"/>
          <a:ext cx="0" cy="0"/>
          <a:chOff x="0" y="0"/>
          <a:chExt cx="0" cy="0"/>
        </a:xfrm>
      </p:grpSpPr>
      <p:sp>
        <p:nvSpPr>
          <p:cNvPr id="45" name="Shape 4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6" name="Shape 46"/>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5" name="Shape 155"/>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Shape 13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36" name="Shape 136"/>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61" name="Shape 161"/>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67" name="Shape 167"/>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73" name="Shape 173"/>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79" name="Shape 179"/>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85" name="Shape 185"/>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85" name="Shape 185"/>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85" name="Shape 185"/>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97" name="Shape 197"/>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4" name="Shape 64"/>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Shape 44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47" name="Shape 447"/>
          <p:cNvSpPr txBox="1">
            <a:spLocks noGrp="1"/>
          </p:cNvSpPr>
          <p:nvPr>
            <p:ph type="body" idx="1"/>
          </p:nvPr>
        </p:nvSpPr>
        <p:spPr>
          <a:xfrm>
            <a:off x="701041" y="4415790"/>
            <a:ext cx="5608319" cy="4183380"/>
          </a:xfrm>
          <a:prstGeom prst="rect">
            <a:avLst/>
          </a:prstGeom>
          <a:noFill/>
          <a:ln>
            <a:noFill/>
          </a:ln>
        </p:spPr>
        <p:txBody>
          <a:bodyPr lIns="93162" tIns="93162" rIns="93162" bIns="93162" anchor="t" anchorCtr="0">
            <a:noAutofit/>
          </a:bodyPr>
          <a:lstStyle/>
          <a:p>
            <a:pPr>
              <a:buClr>
                <a:schemeClr val="dk1"/>
              </a:buClr>
            </a:pPr>
            <a:endParaRPr>
              <a:solidFill>
                <a:schemeClr val="dk1"/>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03" name="Shape 203"/>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15" name="Shape 215"/>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Shape 475"/>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76" name="Shape 476"/>
          <p:cNvSpPr txBox="1">
            <a:spLocks noGrp="1"/>
          </p:cNvSpPr>
          <p:nvPr>
            <p:ph type="body" idx="1"/>
          </p:nvPr>
        </p:nvSpPr>
        <p:spPr>
          <a:xfrm>
            <a:off x="701041" y="4415790"/>
            <a:ext cx="5608319" cy="4183380"/>
          </a:xfrm>
          <a:prstGeom prst="rect">
            <a:avLst/>
          </a:prstGeom>
          <a:noFill/>
          <a:ln>
            <a:noFill/>
          </a:ln>
        </p:spPr>
        <p:txBody>
          <a:bodyPr lIns="93162" tIns="93162" rIns="93162" bIns="93162" anchor="t" anchorCtr="0">
            <a:noAutofit/>
          </a:bodyPr>
          <a:lstStyle/>
          <a:p>
            <a:pPr>
              <a:buClr>
                <a:schemeClr val="dk1"/>
              </a:buClr>
            </a:pPr>
            <a:endParaRPr>
              <a:solidFill>
                <a:schemeClr val="dk1"/>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33" name="Shape 233"/>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27" name="Shape 227"/>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Shape 509"/>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10" name="Shape 510"/>
          <p:cNvSpPr txBox="1">
            <a:spLocks noGrp="1"/>
          </p:cNvSpPr>
          <p:nvPr>
            <p:ph type="body" idx="1"/>
          </p:nvPr>
        </p:nvSpPr>
        <p:spPr>
          <a:xfrm>
            <a:off x="701041" y="4415790"/>
            <a:ext cx="5608319" cy="4183380"/>
          </a:xfrm>
          <a:prstGeom prst="rect">
            <a:avLst/>
          </a:prstGeom>
          <a:noFill/>
          <a:ln>
            <a:noFill/>
          </a:ln>
        </p:spPr>
        <p:txBody>
          <a:bodyPr lIns="93162" tIns="93162" rIns="93162" bIns="93162" anchor="t" anchorCtr="0">
            <a:noAutofit/>
          </a:bodyPr>
          <a:lstStyle/>
          <a:p>
            <a:pPr>
              <a:buClr>
                <a:schemeClr val="dk1"/>
              </a:buClr>
            </a:pPr>
            <a:endParaRPr>
              <a:solidFill>
                <a:schemeClr val="dk1"/>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33" name="Shape 233"/>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33" name="Shape 233"/>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39" name="Shape 239"/>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4" name="Shape 64"/>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39" name="Shape 239"/>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Shape 238"/>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239" name="Shape 239"/>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4" name="Shape 64"/>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2" name="Shape 112"/>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2" name="Shape 52"/>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64" name="Shape 64"/>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58" name="Shape 58"/>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E30E2307-1E40-4E12-8716-25BFDA8E7013}" type="datetime1">
              <a:rPr lang="en-US" smtClean="0"/>
              <a:pPr/>
              <a:t>2/25/2015</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pPr lvl="0">
              <a:spcBef>
                <a:spcPts val="0"/>
              </a:spcBef>
              <a:buNone/>
            </a:pPr>
            <a:fld id="{00000000-1234-1234-1234-12341234123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E5CFCF5A-EA79-452C-A52C-1A2668C2E7DF}" type="datetime1">
              <a:rPr lang="en-US" smtClean="0"/>
              <a:pPr/>
              <a:t>2/25/2015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pPr lvl="0">
              <a:spcBef>
                <a:spcPts val="0"/>
              </a:spcBef>
              <a:buNone/>
            </a:pPr>
            <a:fld id="{00000000-1234-1234-1234-123412341234}" type="slidenum">
              <a:rPr lang="en-US" smtClean="0"/>
              <a:t>‹#›</a:t>
            </a:fld>
            <a:endParaRPr lang="en-US"/>
          </a:p>
        </p:txBody>
      </p:sp>
    </p:spTree>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2E5C4C28-BD4B-4892-9A2D-6E19BD753A9A}" type="datetime1">
              <a:rPr lang="en-US" smtClean="0"/>
              <a:pPr/>
              <a:t>2/25/2015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pPr lvl="0">
              <a:spcBef>
                <a:spcPts val="0"/>
              </a:spcBef>
              <a:buNone/>
            </a:pPr>
            <a:fld id="{00000000-1234-1234-1234-123412341234}" type="slidenum">
              <a:rPr lang="en-US" smtClean="0"/>
              <a:t>‹#›</a:t>
            </a:fld>
            <a:endParaRPr lang="en-US"/>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pPr marL="0" lvl="0" indent="0">
              <a:spcBef>
                <a:spcPts val="0"/>
              </a:spcBef>
              <a:buSzPct val="25000"/>
              <a:buNone/>
            </a:pPr>
            <a:fld id="{00000000-1234-1234-1234-123412341234}" type="slidenum">
              <a:rPr lang="en-US" smtClean="0"/>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7B8AEBBE-F8B2-42CF-9895-E86A608384EB}" type="datetime1">
              <a:rPr lang="en-US" smtClean="0"/>
              <a:pPr/>
              <a:t>2/25/2015</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pPr lvl="0">
              <a:spcBef>
                <a:spcPts val="0"/>
              </a:spcBef>
              <a:buNone/>
            </a:pPr>
            <a:fld id="{00000000-1234-1234-1234-123412341234}" type="slidenum">
              <a:rPr lang="en-US" smtClean="0"/>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E1FAA6B6-10E5-4810-BC9F-DA72D8452E73}" type="datetime1">
              <a:rPr lang="en-US" smtClean="0"/>
              <a:pPr/>
              <a:t>2/25/2015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pPr lvl="0">
              <a:spcBef>
                <a:spcPts val="0"/>
              </a:spcBef>
              <a:buNone/>
            </a:pPr>
            <a:fld id="{00000000-1234-1234-1234-123412341234}" type="slidenum">
              <a:rPr lang="en-US" smtClean="0"/>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6D18D072-EF12-4AA2-BD71-ABC68B06D0E2}" type="datetime1">
              <a:rPr lang="en-US" smtClean="0"/>
              <a:pPr/>
              <a:t>2/25/2015</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pPr lvl="0">
              <a:spcBef>
                <a:spcPts val="0"/>
              </a:spcBef>
              <a:buNone/>
            </a:pPr>
            <a:fld id="{00000000-1234-1234-1234-123412341234}"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B8CDBF60-6CC3-4B74-A60D-3486985E4346}" type="datetime1">
              <a:rPr lang="en-US" smtClean="0"/>
              <a:pPr/>
              <a:t>2/25/2015</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pPr lvl="0">
              <a:spcBef>
                <a:spcPts val="0"/>
              </a:spcBef>
              <a:buNone/>
            </a:pPr>
            <a:fld id="{00000000-1234-1234-1234-123412341234}" type="slidenum">
              <a:rPr lang="en-US" smtClean="0"/>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22714818-984F-4759-BF72-A33BDC1963BD}" type="datetime1">
              <a:rPr lang="en-US" smtClean="0"/>
              <a:pPr/>
              <a:t>2/25/2015</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pPr lvl="0">
              <a:spcBef>
                <a:spcPts val="0"/>
              </a:spcBef>
              <a:buNone/>
            </a:pPr>
            <a:fld id="{00000000-1234-1234-1234-12341234123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9EA7E191-5F94-4FC1-B823-BD7CABF7FA06}" type="datetime1">
              <a:rPr lang="en-US" smtClean="0"/>
              <a:pPr/>
              <a:t>2/25/2015</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pPr lvl="0">
              <a:spcBef>
                <a:spcPts val="0"/>
              </a:spcBef>
              <a:buNone/>
            </a:pPr>
            <a:fld id="{00000000-1234-1234-1234-123412341234}"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88856D55-EFBE-4F9B-8A5F-09D42CA22A9B}" type="datetime1">
              <a:rPr lang="en-US" smtClean="0"/>
              <a:pPr/>
              <a:t>2/25/2015</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pPr lvl="0">
              <a:spcBef>
                <a:spcPts val="0"/>
              </a:spcBef>
              <a:buNone/>
            </a:pPr>
            <a:fld id="{00000000-1234-1234-1234-123412341234}" type="slidenum">
              <a:rPr lang="en-US" smtClean="0"/>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9D1D110F-3F4E-48D9-B8AA-5D0E825AFDBA}" type="datetime1">
              <a:rPr lang="en-US" smtClean="0"/>
              <a:pPr/>
              <a:t>2/25/2015</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dirty="0"/>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lvl="0">
              <a:spcBef>
                <a:spcPts val="0"/>
              </a:spcBef>
              <a:buNone/>
            </a:pPr>
            <a:fld id="{00000000-1234-1234-1234-12341234123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sldNum="0"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4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pioneer.themeapt.com/style-2-dark/"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ideo" Target="https://www.youtube.com/embed/hEBwCmKZYfo" TargetMode="Externa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hyperlink" Target="http://youtube.com/v/lA4A8Ozuu-U"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www.careerbuilderforemployers.com/products/post-job-right-now"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57.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hyperlink" Target="http://www.usveteransmagazine.com/" TargetMode="External"/><Relationship Id="rId7"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hyperlink" Target="http://issuu.com/thehornetmag/docs/vol2/1" TargetMode="External"/><Relationship Id="rId4" Type="http://schemas.openxmlformats.org/officeDocument/2006/relationships/hyperlink" Target="http://www.amvets.org/american-veteran-magazine/" TargetMode="External"/></Relationships>
</file>

<file path=ppt/slides/_rels/slide5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jpg"/></Relationships>
</file>

<file path=ppt/slides/_rels/slide6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www.bradigans.com/index.cfm?NavID=55" TargetMode="External"/><Relationship Id="rId2" Type="http://schemas.openxmlformats.org/officeDocument/2006/relationships/image" Target="../media/image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
        <p:cNvGrpSpPr/>
        <p:nvPr/>
      </p:nvGrpSpPr>
      <p:grpSpPr>
        <a:xfrm>
          <a:off x="0" y="0"/>
          <a:ext cx="0" cy="0"/>
          <a:chOff x="0" y="0"/>
          <a:chExt cx="0" cy="0"/>
        </a:xfrm>
      </p:grpSpPr>
      <p:sp>
        <p:nvSpPr>
          <p:cNvPr id="36" name="Shape 36"/>
          <p:cNvSpPr txBox="1">
            <a:spLocks noGrp="1"/>
          </p:cNvSpPr>
          <p:nvPr>
            <p:ph type="ctrTitle"/>
          </p:nvPr>
        </p:nvSpPr>
        <p:spPr>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US" sz="9600" b="1" dirty="0">
                <a:solidFill>
                  <a:srgbClr val="0000FF"/>
                </a:solidFill>
                <a:latin typeface="PT Sans Narrow" panose="020B0506020203020204" pitchFamily="34" charset="0"/>
                <a:ea typeface="Georgia"/>
                <a:cs typeface="Georgia"/>
                <a:sym typeface="Georgia"/>
              </a:rPr>
              <a:t>Barber Trucking </a:t>
            </a:r>
          </a:p>
        </p:txBody>
      </p:sp>
      <p:sp>
        <p:nvSpPr>
          <p:cNvPr id="37" name="Shape 37"/>
          <p:cNvSpPr txBox="1">
            <a:spLocks noGrp="1"/>
          </p:cNvSpPr>
          <p:nvPr>
            <p:ph type="subTitle" idx="1"/>
          </p:nvPr>
        </p:nvSpPr>
        <p:spPr>
          <a:prstGeom prst="rect">
            <a:avLst/>
          </a:prstGeom>
          <a:noFill/>
          <a:ln>
            <a:noFill/>
          </a:ln>
        </p:spPr>
        <p:txBody>
          <a:bodyPr lIns="91425" tIns="45700" rIns="91425" bIns="45700" anchor="t" anchorCtr="0">
            <a:noAutofit/>
          </a:bodyPr>
          <a:lstStyle/>
          <a:p>
            <a:pPr marL="0" marR="0" lvl="0" indent="0" algn="ctr" rtl="0">
              <a:spcBef>
                <a:spcPts val="0"/>
              </a:spcBef>
              <a:buClr>
                <a:srgbClr val="888888"/>
              </a:buClr>
              <a:buSzPct val="25000"/>
              <a:buFont typeface="Arial"/>
              <a:buNone/>
            </a:pPr>
            <a:r>
              <a:rPr lang="en-US" sz="3200" dirty="0" smtClean="0">
                <a:solidFill>
                  <a:srgbClr val="888888"/>
                </a:solidFill>
                <a:latin typeface="Calibri"/>
                <a:ea typeface="Calibri"/>
                <a:cs typeface="Calibri"/>
                <a:sym typeface="Calibri"/>
              </a:rPr>
              <a:t>Strategic Marketing Plan for Driver Recruiting</a:t>
            </a:r>
          </a:p>
          <a:p>
            <a:pPr marL="0" marR="0" lvl="0" indent="0" algn="ctr" rtl="0">
              <a:spcBef>
                <a:spcPts val="0"/>
              </a:spcBef>
              <a:buClr>
                <a:srgbClr val="888888"/>
              </a:buClr>
              <a:buSzPct val="25000"/>
              <a:buFont typeface="Arial"/>
              <a:buNone/>
            </a:pPr>
            <a:endParaRPr lang="en-US" sz="3200" dirty="0">
              <a:solidFill>
                <a:srgbClr val="888888"/>
              </a:solidFill>
              <a:latin typeface="Calibri"/>
              <a:ea typeface="Calibri"/>
              <a:cs typeface="Calibri"/>
              <a:sym typeface="Calibri"/>
            </a:endParaRPr>
          </a:p>
          <a:p>
            <a:pPr marL="0" marR="0" lvl="0" indent="0" algn="r" rtl="0">
              <a:spcBef>
                <a:spcPts val="0"/>
              </a:spcBef>
              <a:buClr>
                <a:srgbClr val="888888"/>
              </a:buClr>
              <a:buSzPct val="25000"/>
              <a:buFont typeface="Arial"/>
              <a:buNone/>
            </a:pPr>
            <a:r>
              <a:rPr lang="en-US" sz="3200" dirty="0" smtClean="0">
                <a:solidFill>
                  <a:srgbClr val="888888"/>
                </a:solidFill>
                <a:latin typeface="Calibri"/>
                <a:ea typeface="Calibri"/>
                <a:cs typeface="Calibri"/>
                <a:sym typeface="Calibri"/>
              </a:rPr>
              <a:t>February 2015</a:t>
            </a:r>
            <a:endParaRPr lang="en-US" sz="3200" dirty="0">
              <a:solidFill>
                <a:srgbClr val="888888"/>
              </a:solidFill>
              <a:latin typeface="Calibri"/>
              <a:ea typeface="Calibri"/>
              <a:cs typeface="Calibri"/>
              <a:sym typeface="Calibri"/>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70" y="5791200"/>
            <a:ext cx="4572000" cy="935990"/>
          </a:xfrm>
          <a:prstGeom prst="rect">
            <a:avLst/>
          </a:prstGeom>
        </p:spPr>
      </p:pic>
    </p:spTree>
  </p:cSld>
  <p:clrMapOvr>
    <a:masterClrMapping/>
  </p:clrMapOvr>
  <p:transition spd="slow">
    <p:cu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153400" cy="4525963"/>
          </a:xfrm>
        </p:spPr>
        <p:txBody>
          <a:bodyPr/>
          <a:lstStyle/>
          <a:p>
            <a:r>
              <a:rPr lang="en-US" dirty="0" smtClean="0"/>
              <a:t>New York</a:t>
            </a:r>
          </a:p>
          <a:p>
            <a:pPr lvl="1"/>
            <a:r>
              <a:rPr lang="en-US" dirty="0" smtClean="0"/>
              <a:t>Average Age 45.7</a:t>
            </a:r>
          </a:p>
          <a:p>
            <a:pPr lvl="1"/>
            <a:r>
              <a:rPr lang="en-US" dirty="0" smtClean="0"/>
              <a:t>Average Years of Service: 2.645</a:t>
            </a:r>
          </a:p>
          <a:p>
            <a:pPr lvl="1"/>
            <a:r>
              <a:rPr lang="en-US" dirty="0" smtClean="0"/>
              <a:t>Average YTD wages: $25,265</a:t>
            </a:r>
          </a:p>
          <a:p>
            <a:r>
              <a:rPr lang="en-US" dirty="0" smtClean="0"/>
              <a:t>NY +1 Years of Service</a:t>
            </a:r>
          </a:p>
          <a:p>
            <a:pPr lvl="1"/>
            <a:r>
              <a:rPr lang="en-US" dirty="0"/>
              <a:t>Average Age </a:t>
            </a:r>
            <a:r>
              <a:rPr lang="en-US" dirty="0" smtClean="0"/>
              <a:t>47</a:t>
            </a:r>
            <a:endParaRPr lang="en-US" dirty="0"/>
          </a:p>
          <a:p>
            <a:pPr lvl="1"/>
            <a:r>
              <a:rPr lang="en-US" dirty="0"/>
              <a:t>Average Years of Service: </a:t>
            </a:r>
            <a:r>
              <a:rPr lang="en-US" dirty="0" smtClean="0"/>
              <a:t>3.07</a:t>
            </a:r>
            <a:endParaRPr lang="en-US" dirty="0"/>
          </a:p>
          <a:p>
            <a:pPr lvl="1"/>
            <a:r>
              <a:rPr lang="en-US" dirty="0"/>
              <a:t>Average YTD wages: </a:t>
            </a:r>
            <a:r>
              <a:rPr lang="en-US" dirty="0" smtClean="0"/>
              <a:t>$37,360</a:t>
            </a:r>
            <a:endParaRPr lang="en-US" dirty="0"/>
          </a:p>
          <a:p>
            <a:pPr lvl="1"/>
            <a:endParaRPr lang="en-US" dirty="0"/>
          </a:p>
        </p:txBody>
      </p:sp>
      <p:sp>
        <p:nvSpPr>
          <p:cNvPr id="3" name="Title 2"/>
          <p:cNvSpPr>
            <a:spLocks noGrp="1"/>
          </p:cNvSpPr>
          <p:nvPr>
            <p:ph type="title"/>
          </p:nvPr>
        </p:nvSpPr>
        <p:spPr/>
        <p:txBody>
          <a:bodyPr/>
          <a:lstStyle/>
          <a:p>
            <a:r>
              <a:rPr lang="en-US" dirty="0" smtClean="0"/>
              <a:t>Current driver look</a:t>
            </a:r>
            <a:endParaRPr lang="en-US" dirty="0"/>
          </a:p>
        </p:txBody>
      </p:sp>
    </p:spTree>
    <p:extLst>
      <p:ext uri="{BB962C8B-B14F-4D97-AF65-F5344CB8AC3E}">
        <p14:creationId xmlns:p14="http://schemas.microsoft.com/office/powerpoint/2010/main" val="20212435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153400" cy="4525963"/>
          </a:xfrm>
        </p:spPr>
        <p:txBody>
          <a:bodyPr/>
          <a:lstStyle/>
          <a:p>
            <a:r>
              <a:rPr lang="en-US" dirty="0" smtClean="0"/>
              <a:t>Pennsylvania</a:t>
            </a:r>
          </a:p>
          <a:p>
            <a:pPr lvl="1"/>
            <a:r>
              <a:rPr lang="en-US" dirty="0" smtClean="0"/>
              <a:t>Average Age 44.167</a:t>
            </a:r>
          </a:p>
          <a:p>
            <a:pPr lvl="1"/>
            <a:r>
              <a:rPr lang="en-US" dirty="0" smtClean="0"/>
              <a:t>Average Years of Service: 5.67</a:t>
            </a:r>
          </a:p>
          <a:p>
            <a:pPr lvl="1"/>
            <a:r>
              <a:rPr lang="en-US" dirty="0" smtClean="0"/>
              <a:t>Average YTD wages: $44,489</a:t>
            </a:r>
          </a:p>
          <a:p>
            <a:r>
              <a:rPr lang="en-US" dirty="0" smtClean="0"/>
              <a:t>PA +1 Years of Service</a:t>
            </a:r>
          </a:p>
          <a:p>
            <a:pPr lvl="1"/>
            <a:r>
              <a:rPr lang="en-US" dirty="0"/>
              <a:t>Average Age </a:t>
            </a:r>
            <a:r>
              <a:rPr lang="en-US" dirty="0" smtClean="0"/>
              <a:t>44.9</a:t>
            </a:r>
            <a:endParaRPr lang="en-US" dirty="0"/>
          </a:p>
          <a:p>
            <a:pPr lvl="1"/>
            <a:r>
              <a:rPr lang="en-US" dirty="0"/>
              <a:t>Average Years of Service: </a:t>
            </a:r>
            <a:r>
              <a:rPr lang="en-US" dirty="0" smtClean="0"/>
              <a:t>5.67</a:t>
            </a:r>
            <a:endParaRPr lang="en-US" dirty="0"/>
          </a:p>
          <a:p>
            <a:pPr lvl="1"/>
            <a:r>
              <a:rPr lang="en-US" dirty="0"/>
              <a:t>Average YTD wages: </a:t>
            </a:r>
            <a:r>
              <a:rPr lang="en-US" dirty="0" smtClean="0"/>
              <a:t>$49,064</a:t>
            </a:r>
            <a:endParaRPr lang="en-US" dirty="0"/>
          </a:p>
          <a:p>
            <a:pPr lvl="1"/>
            <a:endParaRPr lang="en-US" dirty="0"/>
          </a:p>
        </p:txBody>
      </p:sp>
      <p:sp>
        <p:nvSpPr>
          <p:cNvPr id="3" name="Title 2"/>
          <p:cNvSpPr>
            <a:spLocks noGrp="1"/>
          </p:cNvSpPr>
          <p:nvPr>
            <p:ph type="title"/>
          </p:nvPr>
        </p:nvSpPr>
        <p:spPr/>
        <p:txBody>
          <a:bodyPr/>
          <a:lstStyle/>
          <a:p>
            <a:r>
              <a:rPr lang="en-US" dirty="0" smtClean="0"/>
              <a:t>Current driver look</a:t>
            </a:r>
            <a:endParaRPr lang="en-US" dirty="0"/>
          </a:p>
        </p:txBody>
      </p:sp>
    </p:spTree>
    <p:extLst>
      <p:ext uri="{BB962C8B-B14F-4D97-AF65-F5344CB8AC3E}">
        <p14:creationId xmlns:p14="http://schemas.microsoft.com/office/powerpoint/2010/main" val="849652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481328"/>
            <a:ext cx="8153400" cy="4525963"/>
          </a:xfrm>
        </p:spPr>
        <p:txBody>
          <a:bodyPr/>
          <a:lstStyle/>
          <a:p>
            <a:r>
              <a:rPr lang="en-US" dirty="0" smtClean="0"/>
              <a:t>North Carolina</a:t>
            </a:r>
          </a:p>
          <a:p>
            <a:pPr lvl="1"/>
            <a:r>
              <a:rPr lang="en-US" dirty="0" smtClean="0"/>
              <a:t>Average Age 40.55</a:t>
            </a:r>
          </a:p>
          <a:p>
            <a:pPr lvl="1"/>
            <a:r>
              <a:rPr lang="en-US" dirty="0" smtClean="0"/>
              <a:t>Average Years of Service: 2.37</a:t>
            </a:r>
          </a:p>
          <a:p>
            <a:pPr lvl="1"/>
            <a:r>
              <a:rPr lang="en-US" dirty="0" smtClean="0"/>
              <a:t>Average YTD wages: $29,870</a:t>
            </a:r>
          </a:p>
          <a:p>
            <a:r>
              <a:rPr lang="en-US" dirty="0" smtClean="0"/>
              <a:t>NC +1 Years of Service</a:t>
            </a:r>
          </a:p>
          <a:p>
            <a:pPr lvl="1"/>
            <a:r>
              <a:rPr lang="en-US" dirty="0"/>
              <a:t>Average Age </a:t>
            </a:r>
            <a:r>
              <a:rPr lang="en-US" dirty="0" smtClean="0"/>
              <a:t>44.28</a:t>
            </a:r>
            <a:endParaRPr lang="en-US" dirty="0"/>
          </a:p>
          <a:p>
            <a:pPr lvl="1"/>
            <a:r>
              <a:rPr lang="en-US" dirty="0"/>
              <a:t>Average Years of Service: </a:t>
            </a:r>
            <a:r>
              <a:rPr lang="en-US" dirty="0" smtClean="0"/>
              <a:t>2.998</a:t>
            </a:r>
            <a:endParaRPr lang="en-US" dirty="0"/>
          </a:p>
          <a:p>
            <a:pPr lvl="1"/>
            <a:r>
              <a:rPr lang="en-US" dirty="0"/>
              <a:t>Average YTD wages: </a:t>
            </a:r>
            <a:r>
              <a:rPr lang="en-US" dirty="0" smtClean="0"/>
              <a:t>$37,890</a:t>
            </a:r>
            <a:endParaRPr lang="en-US" dirty="0"/>
          </a:p>
          <a:p>
            <a:pPr lvl="1"/>
            <a:endParaRPr lang="en-US" dirty="0"/>
          </a:p>
        </p:txBody>
      </p:sp>
      <p:sp>
        <p:nvSpPr>
          <p:cNvPr id="3" name="Title 2"/>
          <p:cNvSpPr>
            <a:spLocks noGrp="1"/>
          </p:cNvSpPr>
          <p:nvPr>
            <p:ph type="title"/>
          </p:nvPr>
        </p:nvSpPr>
        <p:spPr/>
        <p:txBody>
          <a:bodyPr/>
          <a:lstStyle/>
          <a:p>
            <a:r>
              <a:rPr lang="en-US" dirty="0" smtClean="0"/>
              <a:t>Current driver look</a:t>
            </a:r>
            <a:endParaRPr lang="en-US" dirty="0"/>
          </a:p>
        </p:txBody>
      </p:sp>
    </p:spTree>
    <p:extLst>
      <p:ext uri="{BB962C8B-B14F-4D97-AF65-F5344CB8AC3E}">
        <p14:creationId xmlns:p14="http://schemas.microsoft.com/office/powerpoint/2010/main" val="9980996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matt\Downloads\ima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0" y="762000"/>
            <a:ext cx="4724400" cy="2921254"/>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533400" y="164847"/>
            <a:ext cx="8229600" cy="1143000"/>
          </a:xfrm>
        </p:spPr>
        <p:txBody>
          <a:bodyPr/>
          <a:lstStyle/>
          <a:p>
            <a:pPr algn="r"/>
            <a:r>
              <a:rPr lang="en-US" dirty="0" smtClean="0"/>
              <a:t>Current driver survey </a:t>
            </a:r>
            <a:endParaRPr lang="en-US" dirty="0"/>
          </a:p>
        </p:txBody>
      </p:sp>
      <p:pic>
        <p:nvPicPr>
          <p:cNvPr id="2051" name="Picture 3" descr="C:\Users\matt\Downloads\image (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3671" y="2971800"/>
            <a:ext cx="5715000" cy="35337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791200" y="1295400"/>
            <a:ext cx="3505200" cy="584775"/>
          </a:xfrm>
          <a:prstGeom prst="rect">
            <a:avLst/>
          </a:prstGeom>
          <a:noFill/>
        </p:spPr>
        <p:txBody>
          <a:bodyPr wrap="square" rtlCol="0">
            <a:spAutoFit/>
          </a:bodyPr>
          <a:lstStyle/>
          <a:p>
            <a:r>
              <a:rPr lang="en-US" sz="3200" b="1" dirty="0" smtClean="0"/>
              <a:t>26 respondents</a:t>
            </a:r>
            <a:endParaRPr lang="en-US" sz="3200" b="1" dirty="0"/>
          </a:p>
        </p:txBody>
      </p:sp>
    </p:spTree>
    <p:extLst>
      <p:ext uri="{BB962C8B-B14F-4D97-AF65-F5344CB8AC3E}">
        <p14:creationId xmlns:p14="http://schemas.microsoft.com/office/powerpoint/2010/main" val="9409647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att\Downloads\image (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453860" y="1896970"/>
            <a:ext cx="5715000" cy="353377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533400" y="164847"/>
            <a:ext cx="8229600" cy="1143000"/>
          </a:xfrm>
        </p:spPr>
        <p:txBody>
          <a:bodyPr/>
          <a:lstStyle/>
          <a:p>
            <a:pPr algn="r"/>
            <a:r>
              <a:rPr lang="en-US" dirty="0" smtClean="0"/>
              <a:t>Current driver survey </a:t>
            </a:r>
            <a:endParaRPr lang="en-US" dirty="0"/>
          </a:p>
        </p:txBody>
      </p:sp>
      <p:sp>
        <p:nvSpPr>
          <p:cNvPr id="5" name="TextBox 4"/>
          <p:cNvSpPr txBox="1"/>
          <p:nvPr/>
        </p:nvSpPr>
        <p:spPr>
          <a:xfrm>
            <a:off x="5791200" y="1295400"/>
            <a:ext cx="3505200" cy="584775"/>
          </a:xfrm>
          <a:prstGeom prst="rect">
            <a:avLst/>
          </a:prstGeom>
          <a:noFill/>
        </p:spPr>
        <p:txBody>
          <a:bodyPr wrap="square" rtlCol="0">
            <a:spAutoFit/>
          </a:bodyPr>
          <a:lstStyle/>
          <a:p>
            <a:r>
              <a:rPr lang="en-US" sz="3200" b="1" dirty="0" smtClean="0"/>
              <a:t>26 respondents</a:t>
            </a:r>
            <a:endParaRPr lang="en-US" sz="3200" b="1" dirty="0"/>
          </a:p>
        </p:txBody>
      </p:sp>
      <p:pic>
        <p:nvPicPr>
          <p:cNvPr id="7" name="Picture 4" descr="C:\Users\matt\Downloads\image (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2514600"/>
            <a:ext cx="5853639"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37101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143001"/>
            <a:ext cx="8839200" cy="2895600"/>
          </a:xfrm>
        </p:spPr>
        <p:txBody>
          <a:bodyPr>
            <a:normAutofit/>
          </a:bodyPr>
          <a:lstStyle/>
          <a:p>
            <a:r>
              <a:rPr lang="en-US" dirty="0" smtClean="0"/>
              <a:t>Media usage</a:t>
            </a:r>
          </a:p>
          <a:p>
            <a:pPr lvl="1"/>
            <a:r>
              <a:rPr lang="en-US" dirty="0" smtClean="0"/>
              <a:t>Internet is overwhelmingly #1 to get news/info</a:t>
            </a:r>
          </a:p>
          <a:p>
            <a:pPr lvl="1"/>
            <a:r>
              <a:rPr lang="en-US" dirty="0" smtClean="0"/>
              <a:t>Radio and newspaper scored low consistently</a:t>
            </a:r>
          </a:p>
          <a:p>
            <a:pPr lvl="1"/>
            <a:r>
              <a:rPr lang="en-US" dirty="0" smtClean="0"/>
              <a:t>TV: weekends/Saturdays (all) or 11p-6a (NC)</a:t>
            </a:r>
          </a:p>
          <a:p>
            <a:pPr lvl="2"/>
            <a:r>
              <a:rPr lang="en-US" dirty="0" smtClean="0"/>
              <a:t>1: Fox, 2: NBC, but all those who chose NBC as 1, had Fox as second choice.</a:t>
            </a:r>
          </a:p>
          <a:p>
            <a:pPr lvl="2"/>
            <a:r>
              <a:rPr lang="en-US" dirty="0" smtClean="0"/>
              <a:t>Cable: Discovery, A&amp;E, History</a:t>
            </a:r>
            <a:r>
              <a:rPr lang="en-US" dirty="0"/>
              <a:t> </a:t>
            </a:r>
            <a:r>
              <a:rPr lang="en-US" dirty="0" smtClean="0"/>
              <a:t>and Weather Channel</a:t>
            </a:r>
            <a:endParaRPr lang="en-US" dirty="0"/>
          </a:p>
        </p:txBody>
      </p:sp>
      <p:sp>
        <p:nvSpPr>
          <p:cNvPr id="3" name="Title 2"/>
          <p:cNvSpPr>
            <a:spLocks noGrp="1"/>
          </p:cNvSpPr>
          <p:nvPr>
            <p:ph type="title"/>
          </p:nvPr>
        </p:nvSpPr>
        <p:spPr/>
        <p:txBody>
          <a:bodyPr/>
          <a:lstStyle/>
          <a:p>
            <a:r>
              <a:rPr lang="en-US" dirty="0" smtClean="0"/>
              <a:t>Current driver survey </a:t>
            </a:r>
            <a:endParaRPr lang="en-US" dirty="0"/>
          </a:p>
        </p:txBody>
      </p:sp>
      <p:pic>
        <p:nvPicPr>
          <p:cNvPr id="4099" name="Picture 3" descr="C:\Users\matt\Downloads\image (2).png"/>
          <p:cNvPicPr>
            <a:picLocks noChangeAspect="1" noChangeArrowheads="1"/>
          </p:cNvPicPr>
          <p:nvPr/>
        </p:nvPicPr>
        <p:blipFill rotWithShape="1">
          <a:blip r:embed="rId2">
            <a:extLst>
              <a:ext uri="{28A0092B-C50C-407E-A947-70E740481C1C}">
                <a14:useLocalDpi xmlns:a14="http://schemas.microsoft.com/office/drawing/2010/main" val="0"/>
              </a:ext>
            </a:extLst>
          </a:blip>
          <a:srcRect t="8497"/>
          <a:stretch/>
        </p:blipFill>
        <p:spPr bwMode="auto">
          <a:xfrm>
            <a:off x="3429000" y="3957849"/>
            <a:ext cx="5715000" cy="3233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55056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C:\Users\matt\Downloads\image (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990600"/>
            <a:ext cx="5715000" cy="3533775"/>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data:image/png;base64,iVBORw0KGgoAAAANSUhEUgAAAlgAAAFzCAYAAADi5Xe0AAAgAElEQVR4Xu2dCZiN5fvHv7NvzBiDMWPL2EMoRVJR9EOR/pGStJCkTSpkV6ISbaSkUGkhFIVsrSoRkhb7PsyMGWP2ff7X/dTRmTHLe2bec877vuf7XFdXOM9y35/7OfN+536W16uwsLAQLCRAAiRAAiRAAiRAAroR8KLA0o0lOyIBEiABEiABEiABRYACixOBBEiABEiABEiABHQmQIGlM1B2RwIkQAIkQAIkQAIUWJwDJEACJEACJEACJKAzAQosnYGyOxIgARIgARIgARKgwOIcIAESIAESIAESIAGdCVBg6QyU3ZEACZAACZAACZAABRbnAAmQAAmQAAmQAAnoTIACS2eg7I4ESIAESIAESIAEKLA4B0iABEiABEiABEhAZwIUWDoDZXckQAIkQAIkQAIkQIHFOUACJEACJEACJEACOhOgwNIZKLsjARIgARIgARIgAQoszgESIAESIAESIAES0JkABZbOQNkdCZAACZAACZAACVBgcQ6QAAmQAAmQAAmQgM4EKLB0BsruSIAESIAESIAESIACi3OABEiABEiABEiABHQmQIGlM1B2RwIkQAIkQAIkQAIUWJwDJEACJEACJEACJKAzAQosnYGyOxIgARIgARIgARKgwOIcIAESIAESIAESIAGdCVBg6QyU3ZEACZAACZAACZAABRbnAAmQAAmQAAmQAAnoTIACS2eg7I4ESIAESIAESIAEKLA4B0iABEiABEiABEhAZwIUWDoDZXckQAIkQAIkQAIkQIHFOUACJEACJEACJEACOhOgwNIZKLsjARIgARIgARIgAQoszgESIAESIAESIAES0JkABZbOQNkdCZAACZAACZAACVBgcQ6QAAmQAAmQAAmQgM4EKLB0BsruSIAESIAESIAESIACi3OABEiABEiABEiABHQmQIGlM1B2RwIkQAIkQAIkQAIUWJwDJEACJEACJEACJKAzAQosnYGyOxIgARIgARIgARKgwLLQHEhMTMSdd96Jr776Cj/88AOuuuqqIt49++yzmDRpEj744ANVz4jl+PHjmDx5Mj799FNUr14do0aNwogRI/DTTz+p/x555BEEBQW5xXQbv2eeeQYTJ050iw1mHrS8+WnzLT4+Hu+//z6uueYaXH755dDazsxsaDsJkID1CFBgWSim5T2IzCCwZsyYgXHjxp2PyuLFi9GoUSN07twZDzzwAF5++WUKLJPO2fLmp7iVmZmJxx9/HG+99db5XxK0tDMpEppNAiRgYQIUWBYKbnkPIjMILJuNb7zxBoYPH46CggL8/PPPFFgWmKflzU8KLAsEmS6QAAmcJ0CBZaHJUN4DrCSBlZ6ejvfeew+SKdq6dSs6dOiAxx57DP/3f/+HgIAAbNiwATfccIPKKjz//PPw9/c//29dunTBkiVLEB0djb1792LAgAGIiopSyzs1atQoQrawsBC7d+/Gq6++is8//1x9duutt6ps1UUXXVRkGcjWsE2bNhg0aBCeeuqpIn3ZljiPHDmC6dOnY/ny5ahataqqK7bXrFlT1Rfb5N+GDh2K3r1747XXXsOmTZtwyy23qKXStm3blhr91NRUzJs3DyL0pIj/sbGxePHFF2G/RFgev+IDHD58GHfccYf6548++ggNGzZUf5bxHnroIXz22WdYu3atWt7V0ndJy5a2WEi/n3zyCZo1a3aBnzY2t99+O2rXro0PP/xQZQgnTJiA3NxcLFiwQPkvPvfo0QNjx45Fu3bt4OXlpfpKSkrC7Nmz1XLz0aNH1Wf33HMP7r///vMZxv3792PatGlYuXKlYi3+Sb8bN24scQnbfv7aDP7f//6H119/XS0Ny9K3zMc//vhDZTIDAwPV8rH9mMKsPNuLw7AxfPrpp9G6dWs1R//880/069cPU6dORb169VST7OxsrFixQn0u35Xrr79ecbnuuusg81uWjSUDK/O7T58+yM/PP/9v0reM4+Pjc35eyt9lCVzslXkmcZNYFffJZt/o0aPVd018lyK8n3jiCTX3pUj27+233y7S12233YaRI0eq5XZ7vhI3+S7IUvzFF18M6btv377w9vZWfZXHsaz5Iz8jWEiABAAKLAvNAkcFlvwQlR+sNhFhj0LElPzwPnnyJAYOHKiElfxQFQH13HPPqQeH/Hn16tW47LLLsGrVKtx8883q32UPlTxI7Mu3336Lu+++Wz2M7YsIuoULF6JWrVrn94/ZPi9LYF1xxRW466671IPOvoh4kuUlEVm2h0BJIe7WrZsSluJD8SIP0vHjx2PWrFklzg6bwNLCz9fXt0gf9g9dEYYiZKWI+JQHeqtWrfDOO+8o3uXFRvqurMCyN04Ek2QNZdw5c+YUsbtBgwaKpwg/eZCXVEca2ItfEbdbtmwpkWFJewS1CKxOnTrhxx9/LNKnbczS7LK3vSRjbAxL+kxEjLAQMSd8xG/7IuJm/vz5EKFq+w7YxNTZs2fVHF23bp2KrQgp2T8ookz+LGJNxKIIoOLllVdewaOPPqoEbVn2yXdUvo8yF0qyT/qV9jKfRRTb9mgWH0/8kF+M5DushWNJ3y0ZX34RYSEBEviHAAWWhWZCSQ+oktyzPZDkB7xkkbp27aqyO/Kb7K+//qqyBfIbvGQerr766vMPBMmsXHLJJSoTIT+Mpbz55psqQ2T77X39+vXo3r17kWHlQTNkyBDVn+0hLkt/M2fOVBkC20MsJCTk/MPEfiO+PKTt92DJw84m8kScyYNcsi7Sn4g7W1vbQ0AesHPnzlWZGBF69913H3Jycs6Lw+KM5KHXv39/JCcnK/9uvPFG9SAcNmyYEnQ2gaWFn2Q5ihdbFu3ee+9VGTHJFIooFHEj40kmSWvflRVYwkaylx07dlRMROj17NlTZSPFtrCwMJVxkhhJVkayJ5KZEsEgbWTeiGiQzNdLL710no2IRJkXkoESgSJZSsmSPfzwwypbV5LAEk7l7cF68MEHVexlDkgc5BcBW3Z127Zt5dpe0gEJG0MR+5Itu/TSS1V2UTJJktESu7OyshSTunXrqrlUv359xUp+abBlbUVwyy8joaGh6vsh2T/hJLyaNGmiskWS2bUdMBFGwlhiL5lLybJu3rwZgwcPhvxyYcsE29snYq5ly5ZKtMn3UIS4fb8iyBYtWqTslF+c5Lts27uYkZFxXmDZOEp72/dQxKD4pmUOyPyU713x+WPLplnoxypdIYEKE6DAqjA64zV0RGCJgJDfpOWBaS9mZKlD/k1+M5blN/lt3CZURBz16tVLPWgiIyMRFxenlkeefPJJJaBSUlLUw0h+6NoXEW3y8LB/aMjntuWyvLw8fPzxx2jcuLEmgSVCQB7e8mApqdgyCNKnbYlQlnWCg4M1nUizZSJkDFs74WITdfJgHzNmjGZ+xW08deqUeoiK0JAHuTx05WG5fft2LFu2TD2MtcamsgLL9lC1PRgl9rJsVVKxXxIWHhL/X375RT3s16xZo7KTxdmIeBNfpZw5c+Z8RqeiAksEspwulGKblzYBIeJUi+3FfbMxFHEu/4lIKb7MKn+X7E5JxSae5P8i9mT+SGb377//VvNPvi+yVCtLhxEREUoEytyS+SRLijK+fGfkuyW/BEh2Vr5ftuVYm332GSIRS7IcLpkwmecyhhT5ZUaE5jfffKNEuthdXGCJgLJlnqWN2ClLiSK2pC/5rDyOX3/9tfKt+Pwx3k9FWkQC7iNAgeU+9rqP7MgSoSxNFT+tZTPI9uCyZWpsGZ327durLIaIM9spLxEL0o88MOTfbRkZe+eKZ6BsWQSbvadPnz6/V6ikfWLF29v/Jl4SRNsDxfZbtv3pw/IYlfTgttlrz0VEpVZ+xW20F7GyTCgPVxGgNn6S3dPad2UFVvGTmWUtR4lAFqEg+3lEAL777rsX4Jc5Y8/GXryXlJ0q3kF5GSx7YVZcYEkGTfbWlVRstpe0H00LQxG/IihKKza7bJk7ydrJ8rpkdEWMyxKdZLckIyjixbY8nJCQoD4TYSOCW4qIXRFPwri0rK7Us/+uyP4pyebJLwS2fmy2FhdY9t83qVP8e7h06dJyOdp4uPtkr+4/RNkhCehIgAJLR5ju7qo88WD/A9mRDJZtA/a+ffuUGNi5c6fKHslSlywvyFKRLP+Vdr+WMzNYpWVCShNK5TGSdraN/fa/neuZwZIxJPMjD0URrHXq1FEPNNvmaMnQVSaDZctIyIbl8ja5F39A2jJYZd31ZRMRcvhB9iTJBnZZWpPlXmknBxdsS8a2JU/xWY8MVlkCy5bBcvSeMi0Cy5bBKk9Q2O+lk/u8YmJiVCZYBPOJEyfUcrAsPRePiwhLWZaX5VhZ9pbxbMvtNvtse6kks1U8gyVZUNl/KOPJXJK9cpJZlKXd4gJL9rDZDlJIXErLYJXFsbi4ddfddO7+mcvxSaAsAhRYFpof5YmH4tkh24OyrD1Ytj1E9ktHsidJ9ofIA0GWO0SA2ZZJZI9W8WJbEpOHR2X2YMkDRE5JyW/18tASf2QvyQsvvKCGtJ3IsmUHSnoIlMdI+tG6B8sRfsWZnDt3TmX95GScPJyEm/2me6192+4Nk03WEiPJftj21JSVtSntAWnbHyb78WT5Sf4vsZYHtWy6lgyl/CcPcclUySlBWSqUz0Qg2h7KeuzBkjiKALVtFi9+gW5xH0Q4yBwpy3YROMWLFoEly9jyS4kIG8ncyXKpbb+U/IIh/oaHh8MWV9vytcxTEcu25WUZ2ybc09LS1PKpzDfZNyUHL2QjurCUpWOb4C5pj5gs0cn8kWVvWVbetWuXyrDJCVXZRyVFMmNyErSkPVhy8lJsqlKlipo3Ute2F1KuRSmPo/gn45UnOC3045WukIDDBCiwHEZm3AbliYfiAkuWJ2QTrPw2XbzYThHaTsHZMi4ilmx7nOQ3cln2kAdbeXsx5CEgm7jlAWJfbKcIW7Roof65pCVCWwZMxpYiDy3J/sgm8eKnCG3Ll/Kwq6jAkoepnCCUB2NJxSYiHOFXUj82EWLzWx5ytn03Wvu2CaLiy0LSZ0UEVmknIyVzKQ9VWSb+8ssv1YPcfkzZ6C3xse1jkuyNPHxtV3IU97+0zKN99k7ayAlVyUzJJvryBJYsrZZ08tLe9pLioEVgyWW3Jc0J+9N30rf98q/83ZaFsu3rk3+zZfWkrggp+V4Uj59koCQjLIcDylq2tX1P9+zZo74T9qd05WSuZMZkf5YsHcqfSztFaNusfu2116orGsrjyAyWcZ8DtMw4BCiwjBOLSlviqMCSAbXctST17Jd3bJtq7ffLlHdEu7x7sGzOlySw5NoE2fMlY0iRJSg50ff777+r375tD3ERXJJVkXudpFRUYElb8U1ObNnftyR7aip7D5Z9kO0zZXKKTDY32xctsRExKMJHRKfYJxux5UFr24vk6BKhjC8iWHyXrIosVd10000qwyFiWASgjCniULJnUmT5S7KgcjpTTtfZsjn2rz0S3yRrUtY9WDbfRSyI/bLsLP6IoJUHfnkCSzKB5dleUYEle7dkTsimfeEiwl5O2ModbZLRtd0fJf3LnkHJ7DZt2vT84Q3bpnkRnvYbzIWliC858SdiWYSOnLyUX2JEXNnEt/CQf5M7uWwZW+Eu3wPxW75f8j2QejIPRLRJRkrqyHdXhJycbrQJLNlnJUvh8l2WJd4pU6aoGNrfc1bWHKDAqvSPa3bgAQQosDwgyHTReATkgSjLPCJK5H17IjxkAzQLCRQnUFKGrSKUyvsFrCJ9sg0JkEDpBCiwODtIwMUE7JeLZGgRV3LNBQsJaM2wVYQUBVZFqLENCVScAAVWxdmxJQlUiIDsZ5MlJNm/Y7/MU6HO2MjyBJjBsnyI6aBFCVBgWTSwdIsESIAESIAESMB9BCiw3MeeI5MACZAACZAACViUAAWWRQNLt0iABEiABEiABNxHgALLfew5MgmQAAmQAAmQgEUJUGBZNLB0iwRIgARIgARIwH0EKLDcx54jkwAJkAAJkAAJWJQABZZFA0u3SIAESIAESIAE3EeAAst97DkyCZAACZAACZCARQlQYFk0sHSLBEiABEiABEjAfQQosNzHniOTAAmQAAmQAAlYlAAFlkUDS7dIgARIgARIgATcR4ACy33sOTIJkAAJkAAJkIBFCVBgWTSwdIsESIAESIAESMB9BCiw3MeeI5MACZAACZAACViUAAWWRQNLt0iABEiABEiABNxHgALLfew5MgmQAAmQAAmQgEUJUGBZNLB0iwRIgARIgARIwH0EKLDcx54jkwAJkAAJkAAJWJQABZZFA0u3zEeg8F+TvcxnOi12AYH2D/zq0Cjb37rMofqsTAIkoC8BCix9ebI3EkB+AZCbXwARTD7eXvD38UJWbgEycwuQkSP/5SMz55+/Z+cWICe/EHn5BSgQdoVAx5hQHD6ZhZ37UxEU4I1a1fzh6+MFfz8vBPh5I8jfG9VD/RAc4I1Af2/4+3kjJ68AefmFCAn0YQQsSkAPgXX27FkMHToUu3btOk+pVatWeOKJJ3D11VfDy6vi8j49PR3z5s3DkCFDEB4ebtEo0C0S0E6AAks7K9YkgSIE8goKkZtfCF9vL+QXFCIpPQ+nzuUg9lw2EtPycDYjD8kZeUjJzFNiS2t5uGsdbP7lLOavjtXURMRXRKgfalbzQ2S4P6Ii/NG2cRXUru6P6BoBqBrkg6ycAiXS/Hwr/gDVZAwrOY2AXgLrmWeewaRJk5QIKiwsxOHDhzF58mQ8/PDD6NChQ4XtF/Fm33eFO2JDErAIAQosiwSSbjifgGSc/Ly9VObpWFI2DiZk4uTZbMSey0FqVr5uBjgqsMob2N/XCw2jg9A4OghN6gahfbOqiIkKVKJPMmIs5iDgDIFl83zHjh34/PPPMWHCBPj5+WH79u1KhB08eBA9evRQf46IiMCBAwfw2muvoWrVqli5ciWaNGmC6dOnIyYmBuPGjcOqVatQp04dvPvuu2jcuLE5wNJKEnASAQosJ4Flt+YnIMt6fj5eKhP11+kM7I/LxJEzWUjRUUyVRElvgVVaJGKig9C6YQiua1cNLRuGICTIR/nLYkwCzhRYcXFxmDZtmspApaamYvz48Xj66aeVgFq+fDn++OMPTJw4EceOHVOZLvmsc+fOWLp0Kfbs2YMpU6YgLS2NGSxjTh1a5SYCFFhuAs9hjUlARJWUv09nYPeJdOyLy0Ratn7ZKS1eu0pgFbdFlhYlu9XtsnC0a1IVBQWFqBLEPV1aYuaKOs4UWPbLez///DN+++03jBkzRu3JSkpKUpktEVXZ2dkqgyViLDQ0VGW03nvvPfVZVlYWBZYrJgLHMA0BCizThIqGOouAiCrZaL7jWKoSVYcSspw1lKZ+3SWwihsn+7iuu7Qaul1WHeFVfLl/S1P0nFfJmQLLPoO1ceNG5UT//v3V/zMzMzFjxgwMHjxY/d0mqIKCgiiwnBdu9mwBAhRYFggiXXCcgOyjkk1I24+m4tejaTiS6F5RZe+BUQSWvU3N6gWjT6cIdG8fjqohvlxKdHzKVbqFMwXWd999h/Xr16vN7iKwyspgUWBVOpTswEMIUGB5SKDpJlSWSk787T2dgS0HUrAnNt2QWIwosOxBSWZrwHW10KVNNXV6Uq6KYHE+AWcIrIKCAhw6dAhTp049f4pQ9lmVtQerLIEl7WSvVlRUlPOBcAQSMDgBCiyDB4jmVZ6AZKvkjqjv9p/D1sOp6toEIxejCywbO29vL9zUsTruuD4S9SMDeCLRyZNKL4Flfw+Wr68v2rdvj4ceeghXXnnl+XuwyjpFWJrA8vHxUfuzvvzyS7z99ts8Rejk+cDujU+AAsv4MaKFFSQge6vOpOVi09/J2HksrYK9uL6ZWQSWPZnWMSG4s1skrrs0HN48iOiUSaOHwHKKYeyUBEigRAIUWJwYliOQk1eIw2cyseGvZByIzzSdf2YUWDbIctHpvT1ro2/nGupiUxb9CFBg6ceSPZGAKwhQYLmCMsdwCQG5VX1vXAa++uMsjidlu2RMZwxiZoFl4xEc6INhN0Xhti411bITb5B3xkxhnyRAAkYmQIFl5OjQNk0EsvMK1NUKa/YkmVpY2Zy1gsCy+SI3xQ+5sTbu6l5b/ROFlqYpzUokQAIWIECBZYEgeqoLsnk9PiUHq35LUq+tsUqxksCyxSQ02AfDekfjtq61uEfLKhOVfpAACZRJgAKLE8R0BGTzuoirz3clYtdx82xe1wraigLL5nv9WgEYdVs9XN68Kk8dap0QrEcCJGBKAhRYpgyb5xpdUAh8uTtRnQy0arGywLLFrMPFoZgwqAFqVvPjZnirTmT6RQIeToACy8MngFncl6zV/vhMrNhxRr182crFEwSWLX739aqN4b2jIXdqsZAACZCAlQhQYFkpmhb0JSevAFm5hVj2awJ+P2nMm9f1xu5JAkvYyUumJ999EVo1DOGt8HpPJvZHAiTgNgIUWG5Dz4HLIyD3WW09nIIVO8+gsLC82tb53NMEli1yN10ZgbED68Pbywv+fsxoFZ/RgR2HOjTJs35e4FB9ViYBEtCXAAWWvjzZmw4EJGuVkVOAj7YlqPcGelrxVIElca4R5ocp91yENo2qICiA7zi0n/t6CKyzZ8/C/lU5tv779OmD6dOnIygoSJevW3p6OubNm4chQ4YgMTER9q/X0WUAE3Ry4MABj/TbBKFxmYkUWC5DzYG0EJC9VnIy8JPtCR6VtbJn48kCy8ZhUPdIjOxXV8uU8Zg6egmsZ555BpMmTUJ4eLjT2ImQc8U4TnNAh44psHSAaPIuKLBMHkArmS8Xhn70S4Ilr15wJE4UWP/Qalo3CC8ObwR5/Q4vKAVcIbDsX/Lct29fPP300wgJCcFLL72E/v37qxc4f/3115g9ezYWLFiAyMhILFu2TMVLPpeSmZmJcePGYdWqVahTpw6mTJmCb775RvV18uRJ1U7E3eLFi3HVVVfhsccew6uvvootW7aol04PHz4c8uLokmypVq0aMjIy1EulJStWvXp11W+vXr3Ov6habCgoKMCaNWvwyiuv4PDhw2jWrJkSfPJia1vJzc3V7FdptkhfpX1mL7D8/f3x1ltvoW3btujUqZMjPw5Y18QEKLBMHDyrmC53Wp1KzsF7P8ch2eInBLXEjAKrKKXnhsagS9swj783y9kC69ixYxg/frwSLCJIli9fjoMHD2L06NFYsWIFqlSpgp49e+KNN95QgmjJkiVo06YNZsyYgX79+uHiiy8+Hzj7DJb9EqEIrBEjRqhxOnbsiOeff14JIOlDytSpUzFmzBglsEqzZf369dizZ48SZvHx8aqNZOTq1at3fvy///5biUD5TETgJ598gl9//RXPPfccAgICztcTcVieX/J5abaIP6V9Jn6JCHzqqacUy6ZNm1JcafkBaKE6FFgWCqYZXZGN7Jv3JmPdniQzmu8UmymwLsQ6oGstPHX7fw9Qp4A3eKd6Cazie7AkqyJZJckyiaB64oknVDYoJSUF06ZNU38/deqUygiNHDlSZX1EdERHR6Nr166YM2cOxo4dqzJdtlKWwJLsk/QbGhqqsl8JCQlKdEnmS8TKwIEDcfz48VJt+e233zB//nw8+uijKiMVHBxcbuS2bt2Kjz/++IJ9Zrt27SrXLxF0pXH58ccfS/0sNTUVixYtQpMmTSAZrNtvv71Ilq1co1nB9AQosEwfQvM6IOLq/Z/jPOb6Ba2RosAqmVTrmBDMHN4IocG+HnnKUC+BVdreKBE7IpTsiyzxvfvuu2opTjbBDxs2DAsXLkTv3r3x/fff4+qrr8bu3bvVsp59KUtg2W94t19etC0tihCRbFppttSvXx+rV69Wm+hjY2OVIHvkkUcQFhZ23oTCwkLs378fGzduVNmuHTt24Morr7xAYCUlJZXrV1lcdu7cWaqdYowIR1m+zMrKUhk3vQ4RaP1ZwnruJUCB5V7+Hjm6nBJMTM/DOz+cxpm0XI9kUJbTFFil05F3Gr40ojFaNAhGkL9nnTJ0tsBauXIlzp07h3vuueeCAOTn56vMlYgbET9SR/Y3SSarW7du6NChg64CS4RTabbYBhIRdfr0abXM2KVLF9xyyy3nbRDhM3PmTAwePFgtXR49elQtcxY/KanFr7K4lPWZ7MESMSpZubVr1ypxJWKLxXMIUGB5TqwN4WlmTgH+Pp2BxT/FGcIeIxpBgVV+VMYPaoCeHap71MWkzhZYsgw2ceJETJgwAc2bN4eIFNmILhkv2VwuImHy5MkYNWqUEjMiHPbu3Xt+s3vxDJZ8Lv3JlQ22rJXsWdKSwapRo0aptmzYsAGHDh1SGSEpL7zwglqqvOaaa86bIMJHBI7UkaXOZ599FiLIRIwVX1Isz6+yuMj+stKYnTlz5ryv2dnZat+aZLRq1qxZ/gRnDUsQoMCyRBjN4YScEtz4VzI2/HnWHAa7yUoKLG3gh/WOwr09ojzmhKGzBZYIkG3btqlTfyKcZElNBJXsIZIiguX+++9XmSHZ+yT7i2QZTur7+fkVCVpOTo466ffll18qAWJ/ilCLwLriiitKtcX+FGFgYKBatpSMmvzZVkT4iDBct24dLr/8crX/SU41ymb6iIiIIraW51dZXMr6rPg1DXL6UngJQ9njxmJ9AhRY1o+xITyUm9g//CUe246kGsIeIxtBgaU9Ov2urYnRt9fziHcZ6iGwtJNlTRIggcoSoMCqLEG2L5eAbGZf8MMp7IvLLLcuKwAUWI7Ngs6twzBrRCP4WPyF0RRYjs0L1iYBdxOgwHJ3BCw+fkpmPt78LhaxyTkW91Q/9yiwHGcpr9Z54/EmHn9XluPk2IIESMBZBCiwnEXWw/stKAQS03Ix95tYXh7q4FygwHIQ2L/V5eb3Nx5vimpVfCvWAVuRAAmQgI4EKLB0hMmu/iGQV1CIuJQczNkcC7mlncUxAhRYjvGyr31R7UC89URTRIQW3aegUzIAACAASURBVHRd8R7ZkgRIgAQqRoACq2Lc2KoUArn5hWo58PXNJ5XQYnGcAAWW48zsW9StGYAFTzVDjTCKrMqRZGsSIIHKEKDAqgw9ti1CQMTVyeRsvLrpJOTUIEvFCFBgVYxbcZH1zuhmzGRVHiV7IAESqCABCqwKgmOzogQkW3XybA5e2XSC4qqSk4MCq5IA/20uy4WSyeKeLH14shcSIAHHCFBgOcaLtUsgINmq2HM5eHnDCS4L6jBDKLB0gPhvF7LxfeHY5jxdqB9S9kQCJKCRAAWWRlCsVjqBhLRczN5wAvIaHJbKE6DAqjxD+x7kCof5TzY1/T1ZIz856BCYVwY0cqg+K5MACehLgAJLX54e11tqVr4SV2cz8jzOd2c5TIGlP1m5jHT2iEamvvFdD4F19uxZDB06FLt27SoCuU+fPhe8CLkyUZD3D86bNw9DhgyBvLbG/vU4lenXKG21+lf8dTlGsZ92uIYABZZrOFtyFNnU/srGk2pjO4t+BCiw9GNp35O8VueJ2+qZ9t2FegkseUffpEmTEB4e7hzQAETIuWIcpzlQTsf2/pUlICmw3BUhY4xLgWWMOJjOioLCQsz/7jT+Pp1hOtuNbjAFlvMiJC+IHnxDbQT6eztvECf17AqBtX37diW+Dh48iL59++Lpp59GSEgIXnrpJfTv3x+NGzeGvLR49uzZWLBgASIjI7Fs2TLlsXwuJTMzE+PGjVMvV65Tp456GbT9y56lnYi7xYsX46qrrsJjjz2GV199FVu2bMFDDz2E4cOHw8fHByXZUq1aNdi/7Ll69erKxl69ehV5gbIIm4qM06NHD+W/vBBa+pAXVletWhUrV65UL72ePn06YmJiLvDviy++QFRUFBYuXKjqzZo1S7GyCazRo0fjjTfewA033IC2bdsqTh988IEap2fPnk6aMezW3QQosNwdAROOn5VbgJW7zmDrIb642Rnho8ByBtX/+hw/qAF6dKiOIJOJLGcLrGPHjmH8+PFKsDRr1gzLly9XQkvEwYoVK1ClShUlBkQoiCBasmQJ2rRpgxkzZqBfv364+OKLz0MuLcNz8uRJjBgxQo3TsWNHPP/88zh8+LDqQ8rUqVMxZswYJbBKs2X9+vXYs2ePEmbx8fGqjYiievXqnR9fhI2j44gwEp//+OMPTJw4EcLj4YcfVjw6d+6MpUuXqnFFMKalpZ3P0EkGS8aSetdcc02RekePHj2/PLpt2zYcOXIEgwcPViL0xRdfxL333ov69es7d8Kzd7cRoMByG3pzDiw3s3+//xzW/J5kTgdMYDUFlvODNP/JZmh1UQj8/bycP5hOI+glsIrvwZKMimR7JMskguqJJ55Q2aCUlBRMmzZN/f3UqVNYs2YNRo4cqbJZIraio6PRtWtXzJkzB2PHjlWZLlspS2BJVkj6DQ0NVdmvhIQEJVBEdIioGjhwII4fP16qLb/99hvmz5+PRx99FO3bt0dwcPAFhG3Zp/LGkbGlPxF14nNSUhImTJigxFJ2drbKYNn6sF/uy8rKKiKwSqsngtK2/0z8mzt3LkaNGqV4fvzxx0q8+vv76zRD2I3RCFBgGS0iBrYnL78Q++IyMf/7Uwa20vymUWA5P4ahwT5YOqWlqW5710tglbY3SsSOCCX7Ikt87777LmQpTpbHhg0bppbBevfuje+//x5XX301du/erZb17EtZAst+w7v98qJtafH2229X2aPSbJGMz+rVq9Um+tjYWCXIHnnkEYSFhRXJYGkdRxrZL29KNk2yTFLs+yhLYJVWz15gBQYGquzf9ddfj99//131bxvX+TOeI7iDAAWWO6ibdMyk9DxMX3sMIrRYnEeAAst5bO17bh0TgoVjmrtmMB1GcbbAkn1G586dwz333HOBtfn5+SpzJeJGxI/UeeWVV1Qmq1u3bujQoYOuAkuEU2m22AYqLCzE6dOn1TJjly5dcMsttzgssCRjVVYGS0+BFRQUhB07dmDfvn1qb5YISdmnxWJdAhRY1o2t7p7N2nACx5Mqd2Kwdqg/BlxeEw0iAv5ZhsjMU8uNWw+noqzP7J0Z0SUaTSODivgnN8lv+PMsfjuejruujER0mD/kfq6VO8/gr1MZuDImFN1aVMOaPUn49Wia7mz07JACS0+aZfc1oGstPHprHVNcROpsgSXLg7L3SJbImjdvjp07d6qN6JLxks3la9euxeTJk9USl4gZWc7bu3fv+c3u9qQlgyWfS39ypYFNqNhndERwlJbBqlGjRqm2bNiwAYcOHVJ7sKS88MILaqlS9j/ZSvHTe6WNIxvTbXu9StqDVZbAKsk/8cl+7OL+JicnK55STzjL/1msS4ACy7qx1c0z2Xe1alcifjqUUuk+B18ZqcTV57sSEZ+Si37tayA00Bdvf38KPVtVL/WzhNTcEscO8PXGw12j1Wdzvo7Fdc2roUPDqvhidxJ6tApXS5pLtyfgkeuiIZvz3/7+dKV9cHYHFFjOJly0/+eGxuC6dtUMf32DswWWZIRkI7Zs4hbhdOWVVypBJcJDigiH+++/HzNnzlR7nxYtWoT9+/er+n5+RV+snZOTo/Yvffnll0oo2Z8i1LJ0d8UVV5Rqi/0pQll2k2VLyajJnx0VWJJ5sz+tWPwUYWkCSzbhl+RfeQJLGIsgbNSoEZcHXfs1d8toFFhuwW6eQeWuq90n0vH+z3FOMVpEVadGoSrTtONY0cxSWZ/ZjOnbNgKXNqiKz/5tf/vlNXFRjUA8v/Y4JNMlZU9sOro0rYYvdideMIZTnKpkpxRYlQRYgeafTWuFujUDKtDSdU30EFius5YjlUQgLi5OnXqU/WU8PWj9OUKBZf0YV8rD5Iw8PPPFMci9V84o/dvXRLPIILz3UxyOFVt+LOszsaVmVT8M7RyFM2k55zNTIsrsM1gH4jNRK9Qf5zLzsPhH54hEvblQYOlNtPz+5J2FH07875qB8lu4vgYFluuZ6znin3/+qW7Rf+qpp9QdY7JFgsXaBCiwrB3fSnkn2av5353C/vjMSvVTWuNL61fBzW0j8MvhVHxZ7NqHsj6z9detRTiubhKKVb8lnt9XJfu4BnWshTrVAtQeLMm+tasfgr9PZ+KKi6qqptuOpKplQ6MWCiz3RGZQ90g80DsaQQHmu4TUPcQ4KgmQQFkEKLA4P0okIPuV5L6r4sJHL1wtooLR/7KaOJiQiSVb44t0W9Zn9hVlCTDY3xuvb45Fdt6FL5qW/VkPdY3GmbRcten9VEoOUjPz0bJOsBrzUEKWXu7o2g8Flq44HepszmNNcGmTqqa6H8shB1mZBEjAZQQosFyG2lwDxafmYvqaY04xumNMKK5vXg2ycX3xT3FFxFFZn9kbU796AO7uFIkD8Vn46JeiAs0+w9Uxpiq++uMserQMx/ajaUps3XRJdbUJXjJZRiwUWO6LSo0wP6yc1sp0t7y7jxhHJgESKI0ABRbnxgUEZGlw3rexTsnwXNUoFL0uqa6E0Ydb44uIq7I+K27kZQ1kebEGvt2bjE1/J1/gg+zPuqdTJE4m52D5r2fweLc6zGBxrmsicNOVERg7sL4p31eoyUFWIgEScAkBCiyXYDbPIDl5Beo6hpU7E51i9GPX10HDGv8dp5ZBZHnv01/PqNOEpX0m9eTE4A8HUrB2TxL+1zIc1zQJw2e7EkvMRMlmd9nHJUuBRxKz0Kt1dVzbNAzeXl7YeigFn+444xT/9OiUGSw9KFaujzdHNUX7Zv/s2WMhARIggYoQoMCqCDULt0nNzsfkz4+gwDmHBi1MTj/XKLD0Y1nRnqIi/PH5tFbw9uZJr4oyZDsS8HQCFFiePgPs/JcLRZdtTzDFXVFWDhsFljGie1+v2hh2UzR8fSiyjBERWkEC5iJAgWWueDnV2oMJWXh980mnjsHOyydAgVU+I1fVWD29NSSbxUICJEACjhKgwHKUmEXrywucX9l0EifOVu5dgxbF41K3KLBcirvMwTpcHIrZIxqZ4l2FxqFGS0iABIQABRbnAfILCtVG8Y+3GffyTU8KEwWWsaL9ysON0bl1mLGMojUkQAKGJ0CBZfgQOd9A2dA+ZdURpGTlO38wjlAuAQqschG5tEL9WgH49JlW4H53l2LnYCRgegIUWKYPYeUckGsZvt53DmuLvaqmcr2ydWUIUGBVhp5z2j45oB5uvaYm/Hy54d05hNkrCViPAAWW9WLqkEc5+YWY8NkRiNBiMQYBCixjxMHeitBgH3w1sw0FlvFCQ4tIwLAEKLAMGxrnGyYXfG78Kxkb/jzr/ME4gmYCFFiaUbm04oi+0bire22KLJdS52AkYF4CFFjmjV2lLZdX4oxbeRjyfxbjEKDAMk4s7C0J8PPG5pfb8EShMcNDq0jAcAQosAwXEtcYJKJq89/J6rUzLMYiQIFlrHjYWzOyX10M6h5pXANpGQmQgGEIUGAZJhSuNaSwEJjw+RGkZ/PkoGvJlz8aBVb5jNxVIzjQB5tnt+Ht7u4KAMclARMRoMAyUbD0MlUWBH8+mIJPtvPeK72Y6tkPBZaeNPXva+zA+uh3bU39O2aPJEACliJAgWWpcGpzRpYHZ204gdPncrQ1YC2XEqDAciluhweLDPfH6hmteS+Ww+TYgAQ8iwAFlmfFW3l7ID4Tc76O9UDPzeEyBZbx4/T8sBh0uyzc+IbSQhIgAbcRoMByG3r3DJyZW4AlP8djT2y6ewzgqOUSoMAqF5HbK7SOCcGbo5ryRKHbI0EDSMC4BCiwjBsbp1gmr8OZ9PkRp/TNTvUhQIGlD0dn9/LRxIvRpG6Qs4dh/yRAAiYlQIFl0sBVxGzZeyWXiq7nxaIVweeyNhRYLkNdqYH6dIrA6DvqI9Dfu1L9sDEJkIA1CVBgWTOuJXqVV1CI6WuOISk9z4O8Np+rFFjmiJm3txe2vN6ON7ubI1y0kgRcToACy+XI3Tfg4TNZeHXTSfcZwJE1EaDA0oTJEJVmDItBd252N0QsaAQJGI0ABZbRIuIke7JyC7B8xxlsO5LqpBHYrV4EKLD0Iun8fto2roJ5o5rCz8fL+YNxBBIgAVMRoMAyVbgqbqzc3D5m+SHk8L2DFYfoopYUWC4CrdMw62deguqhfjr1xm5IgASsQoACyyqRLMePv05l4K3vTnmIt+Z2kwLLXPF7akA9DLiulrmMprUkQAJOJ0CB5XTE7h9A7r5atj0BO46lud8YWlAuAQqschEZqkKzesFYNLY5N7sbKio0hgTcT4ACy/0xcIkFo2V5ME/eQshidAIUWEaP0IX2rXvxEtQI4zKh+SJHi0nAeQQosJzH1jA9H0rIwmubeXrQMAEpxxAKLLNE6j87R91WFwOvjzSf4bSYBEjAaQQosJyG1hgdZ+cVYtVvZ7DlQIoxDKIV5RKgwCoXkeEqyGnCVx5ujCpBPoazjQaRAAm4hwAFlnu4u2xUOTX4wrrjSEzLddmYHKhyBCiwKsfPXa2/e60dggN4q7u7+HNcEjAaAQoso0VEZ3vOZuRh6uqjOvfK7pxJgALLmXSd1/fckU3QoUWo8wZgzyRAAqYiQIFlqnA5buyPB1OwdHuC4w3Zwm0EKLDchr5SA/fuFIHJd19UqT7YmARIwDoEKLCsE8sLPJHrGT7cGo/fT6Zb2EvruUaBZc6YRkX4Y8WzrXiruznDR6tJQHcCFFi6IzVOhwWFhZjw2RFk5BQYxyhaUi4BCqxyERm2wsZZbVCtiq9h7aNhJEACriNAgeU61i4f6UxaLqZ9eczl43LAyhGgwKocP3e2lpOEnVuHudMEjk0CJGAQAhRYBgmEM8z46VAKPtnG/VfOYOvMPimwnEnXuX3ffFUNTBzcwLmDsHcSIAFTEKDAMkWYHDcyS16P82sCfj3K1+M4Ts+9LSiw3Mu/MqPHRAfh/XHNEeDH6xoqw5FtScAKBCiwrBDFEnzIySvAi1+dgCwTspiLAAWWueJV3Nof57SDPwWWuYNI60lABwIUWDpANGIX2XkFGLP8sBFNo03lEKDAMvcU+WB8CzSvH2xuJ2g9CZBApQlQYFUaoTE7OJqYjZc3njCmcbSqTAIUWOaeICP71cWg7nwvobmjSOtJoPIEKLAqz9CQPXy9Nxmf70o0pG00qmwCFFjmniE3dozAhLsawM/Xy9yO0HoSIIFKEaDAqhQ+YzbmBndjxkWrVRRYWkkZs16z+sFY8GQzBPG9hMYMEK0iARcRoMByEWhXDiMC67XNJxGbnOPKYTmWTgQosHQC6aZu/H29sGXOpfBiAstNEeCwJGAMAhRYxoiDrlYUAnhy2SHkF8ifWMxGgALLbBG70N7Ns9sgNIQ3ups/kvSABCpOgAKr4uwM2zIlKx+TPj9iWPtoWNkEKLDMP0N4ktD8MaQHJFBZAhRYlSVowPZnUzOQnAWcSc/HibM5OHwmE8eSsg1oKU0qiQAFlvnnxcwHG6Fr22rmd4QekAAJVJgABVaF0Rm34Vc/7cGWXftwSZN6aHZRFOrXjkBwoD/SMrMh+7Oy8n2QkJ6HE0nZOHQmCyfOUnwZKZoUWEaKRsVsGdIrCg/eHF2xxmxFAiRgCQIUWJYI439OpGdmY8yrS7Hgs2+LeFY1JBCN60aiUb1aaFS3Fto0rYdmDaJQr3YEAv19kZ6Zg6y8QmTmeyMhLRfHz2bjcEIWTnKjvMtnCAWWy5HrPuD1l4bjhQdidO+XHZIACZiHAAWWeWKlydLk1AzcMW4evt72l6b6UimsShAa1YtE47q1lABr07Q+mjaojfqR1eHv54u0zBxk5xUiI+8/8XUoIQunzvGUombIDlSkwHIAlkGrtmoYgrkjmyAk0MegFtIsEiABZxOgwHI2YRf3L8uAl985BYdjE3QZObxqsBJfkvVqbCe+6kVWh6+PD9Kz/hNfcam5arnxYEIW4lIovioaAAqsipIzTrvIcH+seLYlX/psnJDQEhJwOQEKLJcjd/6AIZ2GIb+gwOkDVQ8LKbLs2LZZfTSpXxv1IsPh7e2NjKxcteyYkeejBJeIrwMJmUhI5QuoywoOBZbTp67TB/D18cJPc3kXltNBcwASMDABCiwDB6cipskSYe3uj1akqa5talSrgkb/7vlqUi9S7fkS8VW3Vji8vLyQnp17ftnxdEoOjif9I74S0/J0tcOMnVFgmTFqF9q85fV2CPD3toYz9IIESMBhAhRYDiMzdoP9x+LQ+rbxhjayZnhVNP532bFJ/Uhc0rQ+RISJ+JKrUTOycpCVD7Xn6/S5/8RXUrpniC8KLENPX83GbZrVBmFVeNmoZmCsSAIWI0CBZbGAfr9zH7o/+KJpvYqMCFWZL9nvJRkvuWpCxFedWtXUzfSZ2bLsCKTneatN9rbMV3KGdcQXBZZpp28Rw1dPb42oCH9rOEMvSIAEHCZAgeUwMmM3WLrhFwyeON/YRlbQuqgaYeeXHeWUo4gvyYTVqVkNefkFyFDLjkBa7j/i69jZLByIy0KKKDITFQosEwWrDFMXjW0OOU3IQgIk4JkEKLAsFvdXP9qAMa9+YjGvyncnuma4ynrJacdmDWqjtRJftRBVMxy5efnnM19puV44dS4XxxKzsD8hE2myFmmwQoFlsIBU0Jw3RzVF+2ZVK9iazUiABMxOgALL7BG0s1+yOFPf+gwz31tjIa8q70rdWtXPX7DavGEUWjeqq/4eVaMacnLzkJGdh+x8IDVHxFcOjiZJ5isT6TnOP4lZkncUWJWPuRF6ePWRxriqVZgRTKENJEACbiBAgeUG6M4aUvYnjX1tKd5a/rWzhrBcv3KTve2C1eYXRaF147qIqfuP+MrKyUXmv+IrxSa+JPMVn4lMJ4ovCixrTLOZwxuhazu+j9Aa0aQXJOA4AQosx5kZtkVaRhZGvvQhPljzo2FtNJNhDaJqqEyXCLAWDaPRslEdtQRZu0YYMrNykZmTp047pmRL5isbRxKzVeYrK69ymS8KLDPNktJtnX5/DG5oH24NZ+gFCZCAwwQosBxGZtwGKemZGP7cYqzYvN24RlrEsobRNc8vO14s4ksyX3VqonZEGNKzspGZk6+WHc9lAbGy7JiYrTJfORrEFwWWNSbJ4/3r4s5ukdZwhl6QAAk4TIACy2Fkxm1wLi0TQ6a+gy++32VcIz3AMlliVK8WqlsLFzeKRsuYumioxFco5FVGIr6y8rxwLrsQscnZOHJGxFcGbNqLAssak2R4n2gMvTHKGs7QCxIgAYcJUGA5jMy4DURgyRUNX/30u3GN9GDLvIDz73WUpceWMXVwcUwdNKxTQ2W+UtKzkJWTj+qhwXh37WnMXx3rwbTM7/qw3tEYdhMFlvkjSQ9IoGIEKLAqxs2QrURgDZrwJjb8/Ich7aNRpRPw9vbCipcexVVtW+BUYg4WrjuNDdvPEpmJCVBgmTh4NJ0EdCBAgaUDRKN0cS4tA4MmzMeGn/cYxSTaUQ6Bpg0i8frou9ChdVP8ui8VH2yIw7a/U8nNAgS4RGiBINIFEqgEAQqsSsAzWlMRWHdPehvrfuQSodFiU9yeHlddgmcf7IdWjaKx+qdEfLQpDvtPZBrdbNrnAIHH+9XFnd25yd0BZKxKApYiQIFloXDKEuHQZ97F6u92Wsgra7ky/NaueHzQjahVPRTLv0vAko1xSEjOtZaT9EYR4DUNnAgk4NkEKLAsFP/U9EyMmPEelm3cZiGvrOHKtBG3YtCN18LP1w+LvjqNT79NQG5eoTWcoxclEuBFo5wYJODZBCiwLBT/9MxsjJr1ERZ/8YOFvDK3K+9MHoLe17RHQnKeElZrtyaZ2yFar5kAX5WjGRUrkoAlCVBgWSis2Tm5GDfnU8xduslCXpnPlbqR1TFv3N24qm1z/H4oXW1c/+mPFPM5QosrRYAve64UPjYmAdMToMAyfQj/c6CwsBDPvr0K099dbSGvzOPKtZc1x4xHBqBN07rYvCMZ760/jb+OZpjHAVqqK4FFY5ujVcMQXftkZyRAAuYhQIFlnlhpslRe9PzYzCWa6havNHfsYNzRoyOCAvyw71gcRr/ySamXllYNDsQnL4xQXfR6ZLb6v7yvb/Ez96NVo7o4cDwOT/3b/r6br8FTg3ti6vzP8PFXWytkm5Eb3d27M0bf3Qf1aodjxbcJWLIpTt1lxeLZBFZPb42oCH/PhkDvScCDCVBgWSz4q7/bhf6j5zjslQigh27rhlkfrMOiVd/j2RG3om3T+ug98mWkZmQV6U+E1Guj70Tntk3xzfa/0fORWerzScP6YvCNnTBx3gpMGNpHffbQ8+9h47zROJeeiVuffN1hu4zcYOL9fXBf3+sRGBCA9786jWXfJiAzu3Ivejayv7TNMQKbZrVBWBVfxxqxNgmQgGUIUGBZJpT/OLLtz8O4+r7nHPbq/WkPoFWjOmh3xyTVdmDPK/Hsg/+H8XM/vSDrtPW9yQgJ8sfZlHSkZWSfF1hvjrsbHVo3Un2sff0J1Y+8F/GxgTdgwtzlWLrhF4ftMmID2V/Vt2sHnEsvwHtfncaqHxONaCZtcjOBLa+3Q4C/t5ut4PAkQALuIkCB5S7yThr32OlENO07xuHeSxJYMx8bgDeWbcJz7xTd03VV2ybYve84lr7wkBqntAzWdzv2olmD2og9k4xB499y2CYjNageGoIFk+7DNZe1xIGTWUpYfbf7nJFMpC0GIuDr44Wf5l4KL3kBJQsJkIBHEqDAsljYM7JyUL3LP3ujHCmj7+6FobdciylvfYZvf/0b70wagivbNMas99fhmfmfldiVLUtlE1iydLhw6lBc0rie2oP1+bc70b/b5erVPYNu7AQvLy8sWfOTWjY0S7miZQxefPwOXNb8IvzwezLeXx+H3YfSzWI+7XQTgchwf6x4tiUC/JjBclMIOCwJuJ0ABZbbQ6CvAbl5+Yj+32NITS+6b6q8UWTT+pvj70Hva9qqqjv+OoqYujUxY+EXmLdssyaBZV9J+ls750kcOhmvNr3/efgk4hJTcGPnNhjyzDvYsmt/eSa59fMBN3TAuCF90bheDaz4/gw+3BiH4/HZbrWJg5uHgJwenDuyCUICfcxjNC0lARLQlQAFlq443d9ZSnomrn/gBfx+4ESljHnirh4Y9n9d1MWlX/7wm8MCSzJicrpOlhcnDu2Dj77aqrJa00b8Hya8sQIfrv2pUvY5q/FTd/fCiP43ICQ4EB9siMeyb+KRmpHvrOHYr0UJXH9pOF54IMai3tEtEiABLQQosLRQMlEdeR/hsGffVctzjpRpD92Ke3tfjecXfYmNW/9QpwBrhlfFDSNmltpN8SVCW8Um9SPxwbTh+H3/cTw+60N8u2Cc4TNYrzx5J/p3vxLZuV5YtC4OK75PcAQf65JAEQL39YrCiJujSYUESMCDCVBgWSz4ubl5ah+VXLfgSJElvUXP3I/uHVrCx8cbu/Yew9OvL4NsVJcThbLh/a0V3xTZj1WawJLrGmTvlSwF/rLnECY/0BeP3N4dvj7eWLTqB4x8qWL3dDnij5a6gf6+WDT1flx3RRucPJONhWtPY/POZC1NWYcEyiQw88FG6Nq2GimRAAl4MAEKLAsG/9ON2zBogrlP7TkzLK0a18XLTwxCh1Yx2PpXitq4vmN/mjOHZN8eRuCD8S3QvH6wh3lNd0mABOwJUGBZcD7sPXIKbW6faEHPKudSn2vbYerwW9GiYW2s/OEMPtoYh0OnHDsMUDkL2NpTCGye3QahIbxk1FPiTT9JoCQCFFgWnBc5uXkIvXq4BT2rmEuP3N4Njw7sieqhVbBkYzw+/SYeSal5FeuMrUigHAL+vl7YMod3YHGikICnE6DAsuAMSMvIQqd7p2Hf0dMW9E67Sy88ehvu6Hk1vLx8sHBdnBJWBYXa27MmCVSEQLP6wVjwZDMEBfAOrIrwYxsSsAoBCiyrRNLOD7mq4eHn37fMq2kcDdHiZ4ah51XtcPpsrjoRuH5bkqNdsD4JVJjAjR0jMOGuBvDz0zfOQAAAGuFJREFU5TXuFYbIhiRgAQIUWBYIYkkuzF26CU/M/sii3l3oVqM6NTFn7GBc2aYZduxPVXdY/fJXisf4T0eNQ2Bkv7oY1D3SOAbREhIgAbcQoMByC3bnDyoXjV4+aIrzB3LzCN07tsJzD/VHq8Z1sObnRHy4KR77jme42SoO78kEeILQk6NP30ngPwIUWBadDfkFBQjpNMyi3gH339IFT9x1I2rXCMPybxOwZGMc4pNzLesvHTMPgR/ntIM/30FonoDRUhJwEgEKLCeBdXe3cqN731Gv4qfdB9xtiq7jT33wFtzbuyt8fP3w3ldx6lU2OXncua4rZHZWYQIx0UF4f1xzvuS5wgTZkASsQ4ACyzqxLOJJdm4epr39OWa+t9YSHr498V70ufZynEnJx+Kv4tRyIAsJGI3AzVfVwMTBDYxmFu0hARJwAwEKLDdAd9WQW/ccxLVDZ7hqON3HiaoRhrfG34vO7Vpgz5F0tXH9xz3ndB+HHZKAXgReebgxOrcO06s79kMCJGBiAhRYJg5eeabn5RcgtPMDKCg01xJa53ZN8cKjt6NN03r4Zlcy3lsfhz+PpJfnLj8nAbcT2DirDapV4Q3ubg8EDSABAxCgwDJAEJxlQnJaBgaNexMbf/nTWUPo2u9dN3bCmHtuRoOo6lj+XYI6ERh7JlvXMdgZCTiLQFSEP1Y82wp+Prz/ylmM2S8JmIkABZaZolUBW+d+shFPvPxxBVq6rsm4+3pjeL/r4e8fqF68vOzbBGRk5bvOAI5EAjoQ6N0pApPvvkiHntgFCZCAFQhQYFkhimX4cDwuCU1uHm1IL+eOvQv/d31HpGQUqhOBn285Y0g7aRQJaCEwd2QTdGgRqqUq65AACXgAAQosiwc5PTMbV903DX8fPmUIT0OrBOHdyUPQpX0rHIzNUsLq29+SDWEbjSCByhD4/rV2fP9gZQCyLQlYjAAFlsUCWtydzOxcTFvwOWa9v86tnl7W4iK89PhAtL+4IbbsOaeWAn87mOZWmzg4CehFoG3jKpAThFWCfPTqkv2QAAmYnAAFlskDqMX8vw7Hot0dk7RU1b1Ov26XY9KwW9C4bk2s+P4MPtoUj6NxWbqPww5JwJ0ERvWvi4Hd+P5Bd8aAY5OA0QhQYBktIk6wJzM7B+3vnIKDJ+Kd0HvJXY4a1AMPD/gfqoYE44MN/2xcT0nPc9n4HIgEXElg3YuXoEaYnyuH5FgkQAIGJ0CBZfAA6WGeCKznFqzGS+87/1b3WaPuwID/XYWcPC8sXhenrltgIQErE2hWLxiLxjaHny+vZ7BynOkbCThKgALLUWImrS/Zq5b9xjnFel9vb7w3bRiu79AGpxJzsHBtHDbtOOuUsdgpCRiNwJMD6uH262oZzSzaQwIk4GYCFFhuDoCrhk/NyEKPh17Cr38d0W3IFg2j8PKTg3HlJY2w7e9UtXH9132puvXPjkjADATWz7wE1UO5PGiGWNFGEnAlAQosV9J241iFhYV4c/nXePylDyttxY1Xt8UzD96KljFR+OyHfzauH4zNrHS/7IAEzEZATg/OG9WUt7ebLXC0lwRcQIACywWQjTKEZLFqXvdwhc156Lbr8didvVAjrAo+/S4BSzbEIzElt8L9sSEJmJ3AjPtj0L19uNndoP0kQAJOIECB5QSoRu3yXGoGHp35AT5Z/4tDJk5/pB/u7HktvL19seir0/j0mwTkF5jrBdIOOczKTiMw4uZo9OtSC6HBPkjJyMfHm+Iw/4t/LsF96vZ66N2pBoL8vRF3NgdvfHYSa7YmFbElJioQE+5qgJYNQ+Dt5YUz53Ixb1UsVm05A/ls2tAYNK4ThOPxWZi19AR+3HMOt1xdA/f0qI15n8di3S9F+6uMo97eXtjyejtubq8MRLYlAQsToMCycHBLcm3bH4dx9ZDnNHm9aMpQ9Ox8GeKTc7FoXRy+2qbfw0mTAaxkKQIidIbeGIUlG+PV0vKEQfXRrklVPPv+UQT4eWFU/3rqOo9Pv03A1HsuQmS4HwbP+LsIg+eGNkTrhiF4+dMTOHo6C2MH1kdEmB8en3sQvTpUh7wPcO7Kk7j/pmhs25uK6R8cxfwnmyEtMx+j5h7QlWefThEYfUd9BPp769ovOyMBErAGAQosa8RRsxcZWdnocv/z2L3/eIltGkRF4I2n70anNs2w62A6Plgfh61/pWjunxVJoDQC0++PQePoQNzzwt4LXuY9vE80+l1bE7OXncCanxMxcXADXNkyDJMXHlYHKEor0u7/rq6Bl5aeQIcWVdE6pgpum/IH3ni8qWry3W/JuLNbJF5feRLrdf4FYenkloiJDmTASYAESKBEAhRYHjYxZGFv4effY8SMxUU8v+6KFpjx8AC0blwHa7cm4cNN8dh7PMPD6NBdZxJ4c1RTtTQYXtVPXcp5Ni0Pi9edxpKNcejarpqmDFZx+56+s756wfK4BYdxzSVhRTJYcqL1otqBSEjOxdNvH9LVtdYxIRB/AvyYvdIVLDsjAQsRoMCyUDC1upKXX4Do/z2GlLRM3Nf3Gjw1uDeia4Zh+bcJavlG9r+wkIDeBJZOaYmaYX54Z80p9dqkh2+pg86tw/Dse0dUlmrS3RepZT5fHy8kp+Vh7mcnsfL7M6WaccPl1TGyX1188VOi2q8le7CeHdIQTeoGqz1YX+9Mxg3tw/HTnym46coIyDWgX/ycpJYNK1ueHxaDbpdxc3tlObI9CViZAAWWlaNbim/pmdn45Y/DuDimPvz8/PDeV3FY9k0CsnMLPJAGXXYVgQ/Gt1Ab20e8vE8N2atjhBJI8iqlsBAf3NC+Ol765Di+/S0Zj91aVwmYGR8eUxvVi5dOrcLU/qud+1MxeeGFd7sFB/rgzceb4ERCttr0fjA2S514lSzX5EVHsHN/xV80Hhnuj9UzWsObF7e7aupwHBIwJQEKLFOGrfJGyynAZ987qn77ZyEBVxCYPaIRRPgMn/2fwHrs1jp4Z81pXNUqFFERAWr/lE18yQuUZcP7m6tii5h381U1cHeP2jgWl6WWBjOy8i8w/96etdGnUw28/eUpPNA7Si17H4vPVlmzOStPqn1eFS0i7GS/GAsJkAAJlEWAAstD54dkq2YsOUaB5aHxd4fbclWCvFJmwZen1PULInZkY/qURUfQpW01XH9puBJTcpWCZLB6XFEdL358TC312cqt19TEiL7R+HVvKqYsPlqiuKofGYjn72+IfScy8eLHx7FoTDPdMlgiEDfPbqOWMVlIgARIgAKLc6BEAifPZOPm8XtIhwRcRkDuupL9UMEBPkXusBLh8vTA+mqzu2wcT83Iw8eb49UdWbKUaMtmXdG8Ki5pVKWIvZLBev6j4+ezUnKyUPZeyVLg74fS8eDN0bjj+kj4egOfbUnEix8dq7C/sqQ5qHtkhduzIQmQgOcQYAbLc2J9gac5eYUY//YhfL3rvwyBB+Og6yRQJgERfptfbsOTg5wnJEACmghQYGnCZN1KR+OycOukf/a9sJAACZROQG6hv+uG2ry5nZOEBEhAEwEKLE2YrFspN69Q3RH0DbNY1g0yPas0Abm/66uZbSiuKk2SHZCA5xCgwPKcWJfq6fH4bNwykXuxOBVIoDQCTw6oB9lg7+fLze2cJSRAAtoIUGBp42TpWjm5hXj2/SPqKDsLCZBAUQL1awXg02da8d4rTgwSIAGHCFBgOYTLupXldSI9x+y2roP0jAQqSOCVhxurG+dZSIAESMARAhRYjtCycN2snAJ1B5Hcqs1CAiTwD4GOF4fi5Ycac2mQE4IESMBhAhRYDiOzbgPZ8H7j2N1ISs2zrpP0jAQcILB6emtERfg70IJVSYAESOAfAhRYnAlFCMgt2hPeOUwqJODxBOR1Ow/0juat7R4/EwiABCpGgAKrYtws20ouH33s9f3Y9neqZX2kYyRQHgHJWn0+rRW8+Ubn8lDxcxIggVIIUGBxalxA4HRSDm56+neSIQGPJfDmqKZo36yqx/pPx0mABCpPgAKr8gwt10NefiEWrzuNeatiLecbHSKB8gjIuxLHDqyPQH/v8qrycxIgARIolQAFFidHiQQKCoHB0//C38cySIgEPIZAjTA/fDatFcWVx0ScjpKA8whQYDmPrel73nc8EwOn/Wl6P+gACWglMOexJri0SVX4+/HGdq3MWI8ESKBkAhRYnBmlEpC7sT7aFI+5n50kJRKwPIFB3SPVqcGgAC4NWj7YdJAEXECAAssFkM08hNyN9chr+7F9L08VmjmOtL1sAk3rBuHDiRcTEwmQAAnoRoACSzeU1u1IXqNz84Q9yMktsK6T9MyjCayc1gr1agZ4NAM6TwIkoC8BCix9eVq2t+9+S8aoNw5a1j865rkEnhvaENe1C+frcDx3CtBzEnAKAQosp2C1XqdyAelbq2Kx+KvT1nOOHnksgQFda+HRW+sgwI/7rjx2EtBxEnASAQosJ4G1Yrf5BYV46BXux7JibD3Rp9YxIVg4prknuk6fSYAEXECAAssFkK00REp6HvpP/ROJ53Kt5BZ98TACocE+WDqlJeTeKxYSIAEScAYBCixnULV4n38eycDgGX9Z3Eu6Z2UC859squ67YiEBEiABZxGgwHIWWQv3K1c3rP0lCc8sPmJhL+maVQmMG9QAPTtURxBfhWPVENMvEjAEAQosQ4TBfEZkZhdgycY4vMn3FZoveB5s8f03ReHu/9Xmq3A8eA7QdRJwFQEKLFeRtuA4ksmaseQoVv2YaEHv6JLVCNx6TU08OaAer2OwWmDpDwkYlAAFlkEDYxaz8vML8eSbB/H97nNmMZl2eiCBzq3DMHtEI3h78x2DHhh+ukwCbiFAgeUW7NYatKCgEMNm7cOuA2nWcozeWIJAm0ZVIJvafSiuLBFPOkECZiFAgWWWSBncTnmNzj0v7MW+4xkGt5TmeRIBecfgwrHNeZGoJwWdvpKAQQhQYBkkEFYwIzktD0Nn7sWR01lWcIc+mJzARbUDseCpZqhWxdfkntB8EiABMxKgwDJj1Axsc2JKLoa8uBcnErINbCVNszqBujUD8M7oZogI5UWiVo81/SMBoxKgwDJqZExs15lzuSqTRZFl4iCa2HQRV5K54i3tJg4iTScBCxCgwLJAEI3ogmSyHpi1j8uFRgyOhW2SZcG3nmjKzJWFY0zXSMAsBCiwzBIpE9ope7JGvLwP+05kmtB6mmw2ArKh/Y3Hm3LPldkCR3tJwKIEKLAsGlijuJWdW4ARL+/Hbwd5hYNRYmJFO+Qqhjceb8LTglYMLn0iAZMSoMAyaeDMZHZ+QSGeeOMgfvidl5GaKW5msVUuEZ01ohHvuTJLwGgnCXgIAQosDwm0u90UkfXiR8ex/LsEd5vC8S1EQF5/M+aOeryh3UIxpSskYBUCFFhWiaQJ/JB3F7679hTe/uKUCayliUYnIC9uvq9nFN8taPRA0T4S8FACFFgeGnh3uZ2VU4A1W5Mw/YOj7jKB41qAwLhBDdCrQ3UE+ntbwBu6QAIkYEUCFFhWjKrBfcrMKcBfR9Px5BsHkZKRb3BraZ6RCIQG++ClEY3QokEIgiiujBQa2kICJFCMAAUWp4RbCOTkFiIlIw9PvXkQvx9Kd4sNHNRcBFrHhGDm8Ea8QNRcYaO1JOCxBCiwPDb0xnF85sfH8cnX8cYxiJYYjsCArrXw1O31DGcXDSIBEiCB0ghQYHFuuJ2A3JX1za5kjF9w2O220ADjEXhuaEN0aVuNd1wZLzS0iARIoAwCFFicHoYgICcMT5/NwZg3D/Lmd0NExP1GyM3sLwxvhNrh/jwp6P5w0AISIAEHCVBgOQiM1Z1P4JVPT+CDDXHOH4gjGJbAoO6RGNmvrmHto2EkQAIkUB4BCqzyCPFzlxPIzC5Qr9aZsugIzpzLdfn4HNB9BGqE+WHKPRdBXn0TFMArGNwXCY5MAiRQWQIUWJUlyPZOISCnDPMLC/HCh8fwxU+JThmDnRqLwE1XRmDswPrw9vKCv5+XsYyjNSRAAiTgIAEKLAeBsbprCcjFpHsOp2Pq4iM4lZjj2sE5mksIREX4Y/LdF6FVwxBeHOoS4hyEBEjAFQQosFxBmWNUmkBBQSHmrYrFwrWnK90XOzAOgXt71saDfaL5LkHjhISWkAAJ6ESAAksnkOzG+QTy8guRkJyLaR8cxdY/U5w/IEdwGoGOF4di/KAGqFnND74+XA50Gmh2TAIk4DYCFFhuQ8+BK0pA7s3a9ncqZi89jmPx2RXthu3cQKB+rQCMuq0eOrQI5dULbuDPIUmABFxHgALLdaw5ks4ECgqBpV/HY/7qWL7TUGe2encn7xAc1jsat3WtBW8mrPTGy/5IgAQMSIACy4BBoUnaCcgFpVLeX38a76w5DclusRiHQICfN4b0qo27bqitjPLzpboyTnRoCQmQgDMJUGA5ky77dhkBEVoFhYVY9k0C5n9xChlZ+S4bmwNdSCA40AfDbopC/y411bULFFacJSRAAp5GgALL0yLuAf7KZvjPfjijThzGneXVDq4MeWS4P+RkYN/ONbh53ZXgORYJkIDhCFBgGS4kNEgvArJHa/OOs1iyMQ6/H0rXq1v2UwKB1jEhuLNbJK67NJx7rDhDSIAESAAABRangeUJyL6sY3HZ+GhTHL74OQlypxZL5Ql4e3vhpo7Vccf1kagfGQDZb8VCAiRAAiTwDwEKLM4EjyEgt8L7eHvhm13J+OTreOw6kOYxvuvpaNvGVTCgay10aVsN+QWFvH1dT7jsiwRIwDIEKLAsE0o64giB3PxCpKbnYf32s1j9YyL2Hs9wpLnH1W1WLxi9O0XghvbhqBriCz9eDupxc4AOkwAJOEaAAssxXqxtQQJyAvFsWh42bk/C5p3JzGz9G2PJVF3XrhpuuLw6wkRU8YoFC85+ukQCJOAsAhRYziLLfk1JIC0zX70X7/dDaVj3SxK27031mJdMy0uX2zerih5XVEfrmCpqr1qVIB9TxpFGkwAJkIC7CVBguTsCHN/QBGQpMT0zH3sOp+Prncn4/XA6DsVmGtpmrcbFRAehdcMQdG1XDa0ahiAkyIdLf1rhsR4JkAAJlEOAAotThAQcICAnEuUu8kOnslR2a/+JTByIzcTh2Ezk/HurvAPduaSqv68XGkYHoXF0EJrUDVJZqpioQMhZSp78c0kIOAgJkIAHEqDA8sCg02X9CMj+LbnYNNDfG6kZeYhNzMGppBz8diBNLS3KRacJyblITMlV9ZxRfH28EBHqh5rV/CAXfTaoHYgWDYIRVd0f0RH+qBrsCzlBKfW4j8oZEWCfJEACJHAhAQoszgoScCKB9Kx8JWz8fb2Rk1ughE5GdoESXPJnyYjl5BZCliITzuYgM6cAtmu65KXIQf7eqBnur5bu/P28VMZJxJwIquCAf/7s7+eNnLwCJeBCArlnyonhZNckQAIkoJkABZZmVKxIAiRAAiRAAiRAAtoIUGBp48RaJEACJEACJEACJKCZAAWWZlSsSAIkQAIkQAIkQALaCFBgaePEWiRAAiRAAiRAAiSgmQAFlmZUrEgCJEACJEACJEAC2ghQYGnjxFokQAIkQAIkQAIkoJkABZZmVKxIAiRAAiRAAiRAAtoIUGBp48RaJEACJEACJEACJKCZAAWWZlSsSAIkQAIkQAIkQALaCFBgaePEWiRAAiRAAiRAAiSgmQAFlmZUrEgCJEACJEACJEAC2ghQYGnjxFokQAIkQAIkQAIkoJkABZZmVKxIAiRAAiRAAiRAAtoIUGBp48RaJEACJEACJEACJKCZAAWWZlSsSAIkQAIkQAIkQALaCFBgaePEWiRAAiRAAiRAAiSgmQAFlmZUrEgCJEACJEACJEAC2ghQYGnjxFokQAIkQAIkQAIkoJkABZZmVKxIAiRAAiRAAiRAAtoIUGBp48RaJEACJEACJEACJKCZAAWWZlSsSAIkQAIkQAIkQALaCFBgaePEWiRAAiRAAiRAAiSgmQAFlmZUrEgCJEACJEACJEAC2ghQYGnjxFokQAIkQAIkQAIkoJkABZZmVKxIAiRAAiRAAiRAAtoIUGBp48RaJEACJEACJEACJKCZAAWWZlSsSAIkQAIkQAIkQALaCFBgaePEWiRAAiRAAiRAAiSgmQAFlmZUrEgCJEACJEACJEAC2ghQYGnjxFokQAIkQAIkQAIkoJkABZZmVKxIAiRAAiRAAiRAAtoIUGBp48RaJEACJEACJEACJKCZAAWWZlSsSAIkQAIkQAIkQALaCFBgaePEWiRAAiRAAiRAAiSgmQAFlmZUrEgCJEACJEACJEAC2ghQYGnjxFokQAIkQAIkQAIkoJkABZZmVKxIAiRAAiRAAiRAAtoIUGBp48RaJEACJEACJEACJKCZAAWWZlSsSAIkQAIkQAIkQALaCFBgaePEWiRAAiRAAiRAAiSgmQAFlmZUrEgCJEACJEACJEAC2ghQYGnjxFokQAIkQAIkQAIkoJkABZZmVKxIAiRAAiRAAiRAAtoIUGBp48RaJEACJEACJEACJKCZAAWWZlSsSAIkQAIkQAIkQALaCFBgaePEWiRAAiRAAiRAAiSgmQAFlmZUrEgCJEACJEACJEAC2ghQYGnjxFokQAIkQAIkQAIkoJkABZZmVKxIAiRAAiRAAiRAAtoIUGBp48RaJEACJEACJEACJKCZAAWWZlSsSAIkQAIkQAIkQALaCFBgaePEWiRAAiRAAiRAAiSgmQAFlmZUrEgCJEACJEACJEAC2ghQYGnjxFokQAIkQAIkQAIkoJkABZZmVKxIAiRAAiRAAiRAAtoIUGBp48RaJEACJEACJEACJKCZAAWWZlSsSAIkQAIkQAIkQALaCFBgaePEWiRAAiRAAiRAAiSgmQAFlmZUrEgCJEACJEACJEAC2ghQYGnjxFokQAIkQAIkQAIkoJkABZZmVKxIAiRAAiRAAiRAAtoIUGBp48RaJEACJEACJEACJKCZAAWWZlSsSAIkQAIkQAIkQALaCFBgaePEWiRAAiRAAiRAAiSgmQAFlmZUrEgCJEACJEACJEAC2ghQYGnjxFokQAIkQAIkQAIkoJkABZZmVKxIAiRAAiRAAiRAAtoIUGBp48RaJEACJEACJEACJKCZAAWWZlSsSAIkQAIkQAIkQALaCFBgaePEWiRAAiRAAiRAAiSgmQAFlmZUrEgCJEACJEACJEAC2gj8P1nMrktfnm7jAAAAAElFTkSuQmC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data:image/png;base64,iVBORw0KGgoAAAANSUhEUgAAAlgAAAFzCAYAAADi5Xe0AAAgAElEQVR4Xu2dCZiO1fvHv7OahWFsY8aWsYdQiixF0S+K9I9I0kKSVFKWLCGiEqksJYWihVAUsrWqRLa02PdlZgxj9n3+133qmd4ZszzvzLs8z/N+z3W5kvc859z35z7vPN+5z+aVk5OTAxYSIAESIAESIAESIAGHEfCiwHIYSzZEAiRAAiRAAiRAAooABRYHAgmQAAmQAAmQAAk4mAAFloOBsjkSIAESIAESIAESoMDiGCABEiABEiABEiABBxOgwHIwUDZHAiRAAiRAAiRAAhRYHAMkQAIkQAIkQAIk4GACFFgOBsrmSIAESIAESIAESIACi2OABEiABEiABEiABBxMgALLwUDZHAmQAAmQAAmQAAlQYHEMkAAJkAAJkAAJkICDCVBgORgomyMBEiABEiABEiABCiyOARIgARIgARIgARJwMAEKLAcDZXMkQAIkQAIkQAIkQIHFMUACJEACJEACJEACDiZAgeVgoGyOBEiABEiABEiABCiwOAZIgARIgARIgARIwMEEKLAcDJTNkQAJkAAJkAAJkAAFFscACZAACZAACZAACTiYAAWWg4GyORIgARIgARIgARKgwOIYIAESIAESIAESIAEHE6DAcjBQNkcCJEACJEACJEACFFgcAyRAAiRAAiRAAiTgYAIUWA4GyuZIgARIgARIgARIgAKLY4AESIAESIAESIAEHEyAAsvBQNkcCZAACZAACZAACVBgcQyQAAmQAAmQAAmQgIMJUGA5GCibIwESIAESIAESIAEKLI4BEiABEiABEiABEnAwAQosBwNlcyRAAiRAAiRAAiRAgcUxQAIkQAIkQAIkQAIOJkCB5WCgbI4ESIAESIAESIAEKLA4BkiABEiABEiABEjAwQQosBwMlM2RAAmQAAmQAAmQAAUWxwAJkAAJkAAJkAAJOJgABZaDgbI5EiABEiABEiABEqDA4hggARIgARIgARIgAQcToMByMFA2RwIkQAIkQAIkQAIUWBYaA7Gxsbj//vvx9ddf48cff0S7du3yeDdlyhS88MILWLp0qapnxHLq1ClMnDgRn332GSpWrIgRI0Zg6NCh+Pnnn9WfJ598EoGBgW4xXeP34osvYsKECW6xwcydFjc+Nd+io6Px4Ycf4qabbsL1118Pvc+ZmQ1tJwESsB4BCiwLxbS4F5EZBNb06dMxduzY3KgsWbIEdevWRfv27fHYY4/h9ddfp8Ay6ZgtbnyKWykpKXjmmWfwzjvv5P6SoOc5kyKh2SRAAhYmQIFloeAW9yIyg8DSbJw3bx6GDBmC7Oxs/PLLLxRYFhinxY1PCiwLBJkukAAJ5BKgwLLQYCjuBVaQwEpKSsIHH3wAyRRt374drVu3xtNPP43/+7//Q5kyZbBp0ybcdtttKqvw8ssvw9/fP/ffOnbsiGXLliEiIgIHDhxAnz59EB4erqZ3KleunIdsTk4O9u3bhzfeeANffPGF+uyee+5R2aqrrroqzzSQ9mDz5s3Rv39/jBw5Mk9b2hTn8ePHMW3aNKxcuRLlypVTdcX2KlWqqPpim/zboEGD0L17d7z55pvYsmUL7r77bjVV2qJFi0Kjn5CQgPnz50OEnhTx/+zZs3j11VdhO0VYHL/8HRw7dgz33Xef+uePP/4YderUUX+X/p544gl8/vnnWL9+vZre1dN2QdOWWiyk3U8//RQNGza8wk+NTd++fVGtWjV89NFHKkM4fvx4ZGRkYOHChcp/8fn222/HmDFj0LJlS3h5eam2Ll68iFmzZqnp5hMnTqjPHnroITz66KO5GcZDhw5h6tSpWL16tWIt/km7mzdvLnAK23b8agb/73//w1tvvaWmhmXqW8bjH3/8oTKZAQEBavrYtk9hVpzt+WFoDJ9//nk0a9ZMjdE///wTvXr1wuTJk1GzZk31SFpaGlatWqU+l+/KrbfeqrjccsstkPEt08aSgZXx3aNHD2RlZeX+m7Qt/fj4+OSOS/l/mQIXe2WcSdwkVvl90uwbNWqU+q6J71KE97PPPqvGvhTJ/r377rt52rr33nsxfPhwNd1uy1fiJt8FmYq/+uqrIW337NkT3t7eqq3iOBY1fuRnBAsJkABAgWWhUWCvwJIfovKDVRMRtihETMkP7zNnzqBfv35KWMkPVRFQL730knpxyN/Xrl2L6667DmvWrMFdd92l/l3WUMmLxLZ89913ePDBB9XL2LaIoFu0aBGqVq2au35M+7wogXXDDTfggQceUC862yLiSaaXRGRpL4GCQty5c2clLMWH/EVepOPGjcPMmTMLHB2awNLDz9fXN08bti9dEYYiZKWI+JQXetOmTfHee+8p3sXFRtourcCyNU4Ek2QNpd85c+bksbt27dqKpwg/eZEXVEcesBW/Im63bdtWIMOC1gjqEVht27bFTz/9lKdNrc/C7LK1vSBjNIYFfSYiRliImBM+4rdtEXGzYMECiFDVvgOamLp06ZIaoxs2bFCxFSEl6wdFlMnfRayJWBQBlL/Mnj0bTz31lBK0Rdkn31H5PspYKMg+aVeel/Esolhbo5m/P/FDfjGS77AejgV9t6R/+UWEhQRI4B8CFFgWGgkFvaAKck97IckPeMkiderUSWV35DfZ3377TWUL5Dd4yTx06NAh94UgmZVrrrlGZSLkh7GUt99+W2WItN/eN27ciC5duuTpVl40AwcOVO1pL3GZ+psxY4bKEGgvseDg4NyXie1CfHlJ267BkpedJvJEnMmLXLIu0p6IO+1Z7SUgL9i5c+eqTIwIvUceeQTp6em54jA/I3np9e7dG3Fxccq/O+64Q70IBw8erASdJrD08JMsR/6iZdEefvhhlRGTTKGIQhE30p9kkvS2XVqBJWwke9mmTRvFRIRe165dVTZSbCtfvrzKOEmMJCsj2RPJTIlgkGdk3IhokMzXa6+9lstGRKKMC8lAiUCRLKVkyYYNG6aydQUJLOFU3Bqsxx9/XMVexoDEQX4R0LKrO3bsKNb2gjZIaAxF7Eu27Nprr1XZRckkSUZL7E5NTVVMatSoocZSrVq1FCv5pUHL2orgll9GQkJC1PdDsn/CSXjVr19fZYsks6ttMBFGwlhiL5lLybJu3boVAwYMgPxyoWWCbe0TMdekSRMl2uR7KELctl0RZIsXL1Z2yi9O8l3W1i4mJyfnCiyNozyvfQ9FDIpvesaAjE/53uUfP1o2zUI/VukKCZSYAAVWidEZ70F7BJYICPlNWl6YtmJGpjrk3+Q3Y5l+k9/GNaEi4qhbt27qRRMWFoaoqCg1PfLcc88pARUfH69eRvJD17aIaJOXh+1LQz7XpssyMzPxySefoF69eroElggBeXnLi6WgomUQpE1tilCmdYKCgnTtSNMyEdKH9pxw0USdvNhHjx6tm19+G8+dO6deoiI05EUuL115We7cuRMrVqxQL2O9sSmtwNJeqtqLUWIv01YFFdspYeEh8f/111/Vy37dunUqO5mfjYg38VXKhQsXcjM6JRVYIpBld6EUbVxqAkLEqR7b8/umMRRxLn9EpOSfZpX/l+xOQUUTT/JfEXsyfiSz+/fff6vxJ98XmaqVqcNKlSopEShjS8aTTClK//Kdke+W/BIg2Vn5fmnTsZp9thkiEUsyHS6ZMBnn0ocU+WVGhOa3336rRLrYnV9giYDSMs/yjNgpU4kitqQt+aw4jt98843yLf/4Md5PRVpEAu4jQIHlPvYO79meKUKZmsq/W0szSHtxaZkaLaPTqlUrlcUQcabt8hKxIO3IC0P+XcvI2DqXPwOlZRE0e8+fP5+7VqigdWL5n7f9TbwgiNoLRfst23b3YXGMCnpxa/bachFRqZdffhttRaxME8rLVQSoxk+ye3rbLq3Ayr8zs6jpKBHIIhRkPY8IwPfff/8K/DJmbNnYiveCslP5Gygug2UrzPILLMmgydq6gopme0Hr0fQwFPErgqKwotmlZe4kayfT65LRFTEuU3SS3ZKMoIgXbXo4JiZGfSbCRgS3FBG7Ip6EcWFZXaln+12R9VOSzZNfCLR2NFvzCyzb75vUyf89XL58ebEcNR7u3tnr8B+ibJAEHEiAAsuBMN3dVHHiwfYHsj0ZLG0B9sGDB5UY2L17t8oeyVSXTC/IVJFM/xV2vpYzM1iFZUIKE0rFMZLntIX9tr+dOzKDJX1I5kdeiiJYq1evrl5o2uJoydCVJoOlZSRkwXJxi9zzvyC1DFZRZ31pIkI2P8iaJFnALlNrMt0rz8nGBW3KWJvyFJ8dkcEqSmBpGSx7zynTI7C0DFZxgsJ2LZ2c5xUZGakywSKYT58+raaDZeo5f1xEWMq0vEzHyrS39KdNt2v2aWupJLOVP4MlWVBZfyj9yViStXKSWZSp3fwCS9awaRspJC6FZbCK4phf3LrrbDp3/8xl/yRQFAEKLAuNj+LEQ/7skPaiLGoNlraGyHbqSNYkyfoQeSHIdIcIMG2aRNZo5S/alJi8PEqzBkteILJLSn6rl5eW+CNrSV555RXVpbYjS8sOFPQSKI6RtKN3DZY9/PIzuXz5ssr6yc44eTkJN9tF93rb1s4Nk0XWEiPJfmhraorK2hT2gtTWh8l6PJl+kv9KrOVFLYuuJUMpf+QlLpkq2SUoU4XymQhE7aXsiDVYEkcRoNpi8fwH6Ob3QYSDjJGibBeBk7/oEVgyjS2/lIiwkcydTJdq66XkFwzxNzQ0FFpctelrGacilrXpZelbE+6JiYlq+lTGm6ybko0XshBdWMrUsSa4C1ojJlN0Mn5k2lumlffs2aMybLJDVdZRSZHMmOwELWgNluy8FJvKli2rxo3U1dZCyrEoxXEU/6S/4gSnhX680hUSsJsABZbdyIz7QHHiIb/AkukJWQQrv03nL9ouQm0XnJZxEbGkrXGS38hl2kNebMWtxZCXgCzilheIbdF2ETZu3Fj9c0FThFoGTPqWIi8tyf7IIvH8uwi16Ut52ZVUYMnLVHYQyouxoKKJCHv4FdSOJkI0v+Ulp6270du2JojyTwtJmyURWIXtjJTMpbxUZZr4q6++Ui9y2z5lobfER1vHJNkbeflqR3Lk97+wzKNt9k6ekR2qkpmSRfTFCSyZWi1o56Wt7QXFQY/AksNuCxoTtrvvpG3b6V/5fy0Lpa3rk3/TsnpSV4SUfC/yx08yUJIRls0BRU3bat/T/fv3q++E7S5d2ZkrmTFZnyVTh/L3wnYRaovVb775ZnVEQ3EcmcEy7nuAlhmHAAWWcWJRakvsFVjSoZ6zlqSe7fSOtqjWdr1McVu0izsHS3O+IIElxybImi/pQ4pMQcmOvt9//1399q29xEVwSVZFznWSUlKBJc+Kb7Jjy/a8JVlTU9pzsGyDbJspk11ksrjZtuiJjYhBET4iOsU+WYgtL1ptLZK9U4TSv4hg8V2yKjJVdeedd6oMh4hhEYDSp4hDyZ5JkekvyYLK7kzZXadlc2yvPRLfJGtS1DlYmu8iFsR+mXYWf0TQygu/OIElmcDibC+pwJK1WzImZNG+cBFhLzts5Yw2yehq50dJ+7JmUDK7DRo0yN28oS2aF+Fpu8BcWIr4kh1/IpZF6MjOS/klRsSVJr6Fh/ybnMmlZWyFu3wPxG/5fsn3QOrJOBDRJhkpqSPfXRFysrtRE1iyzkqmwuW7LFO8kyZNUjG0PeesqDFAgVXqH9dswAMIUGB5QJDpovEIyAtRpnlElMh9eyI8ZAE0CwnkJ1BQhq0klIr7BawkbfIZEiCBwglQYHF0kICLCdhOF0nXIq7kmAsWEtCbYSsJKQqsklDjMyRQcgIUWCVnxydJoEQEZD2bTCHJ+h3baZ4SNcaHLE+AGSzLh5gOWpQABZZFA0u3SIAESIAESIAE3EeAAst97NkzCZAACZAACZCARQlQYFk0sHSLBEiABEiABEjAfQQosNzHnj2TAAmQAAmQAAlYlAAFlkUDS7dIgARIgARIgATcR4ACy33s2TMJkAAJkAAJkIBFCVBgWTSwdIsESIAESIAESMB9BCiw3MeePZMACZAACZAACViUAAWWRQNLt0iABEiABEiABNxHgALLfezZMwmQAAmQAAmQgEUJUGBZNLB0iwRIgARIgARIwH0EKLDcx549kwAJkAAJkAAJWJQABZZFA0u3SIAESIAESIAE3EeAAst97NkzCZAACZAACZCARQlQYFk0sHSLBEiABEiABEjAfQQosNzHnj2TAAmQAAmQAAlYlAAFlkUDS7dIgARIgARIgATcR4ACy33s2TMJkAAJkAAJkIBFCVBgWTSwdMt8BHL+NdnLfKbTYhcQaPXYb3b1svOd6+yqz8okQAKOJUCB5ViebI0EkJUNZGRlQwSTj7cX/H28kJqRjZSMbCSny58spKT/8/9pGdlIz8pBZlY2soVdDtAmMgTHzqRi96EEBJbxRtUK/vD18YK/nxfK+Hkj0N8bFUP8EFTGGwH+3vD380Z6ZjYys3IQHODDCFiUgCME1qVLlzBo0CDs2bMnl1LTpk3x7LPPokOHDvDyKrm8T0pKwvz58zFw4ECEhoZaNAp0iwT0E6DA0s+KNUkgD4HM7BxkZOXA19sLWdk5uJiUiXOX03H2chpiEzNxKTkTccmZiE/JVGJLbxnWqTq2/noJC9ae1fWIiK9KIX6oUsEPYaH+CK/kjxb1yqJaRX9EVC6DcoE+SE3PViLNz7fkL1BdxrCS0wg4SmC9+OKLeOGFF5QIysnJwbFjxzBx4kQMGzYMrVu3LrH9It5s2y5xQ3yQBCxCgALLIoGkG84nIBknP28vlXk6eTENR2JScOZSGs5eTkdCapbDDLBXYBXXsb+vF+pEBKJeRCDq1whEq4blEBkeoESfZMRYzEHAGQJL83zXrl344osvMH78ePj5+WHnzp1KhB05cgS33367+nulSpVw+PBhvPnmmyhXrhxWr16N+vXrY9q0aYiMjMTYsWOxZs0aVK9eHe+//z7q1atnDrC0kgScRIACy0lg2az5Cci0np+Pl8pE/XU+GYeiUnD8QiriHSimCqLkaIFVWCQiIwLRrE4wbmlZAU3qBCM40Ef5y2JMAs4UWFFRUZg6darKQCUkJGDcuHF4/vnnlYBauXIl/vjjD0yYMAEnT55UmS75rH379li+fDn279+PSZMmITExkRksYw4dWuUmAhRYbgLPbo1JQESVlL/PJ2Pf6SQcjEpBYprjslN6vHaVwMpvi0wtSnar83WhaFm/HLKzc1A2kGu69MTMFXWcKbBsp/d++eUX7N27F6NHj1Zrsi5evKgyWyKq0tLSVAZLxFhISIjKaH3wwQfqs9TUVAosVwwE9mEaAhRYpgkVDXUWARFVstB818kEJaqOxqQ6qytd7bpLYOU3TtZx3XJtBXS+riJCy/py/Zau6DmvkjMFlm0Ga/PmzcqJ3r17q/+mpKRg+vTpGDBggPp/TVAFBgZSYDkv3GzZAgQosCwQRLpgPwFZRyWLkHaeSMBvJxJxPNa9osrWA6MILFubGtYMQo+2ldClVSjKBftyKtH+IVfqJ5wpsL7//nts3LhRLXYXgVVUBosCq9ShZAMeQoACy0MCTTehslSy4+/A+WRsOxyP/WeTDInFiALLFpRktvrcUhUdm1dQuyflqAgW5xNwhsDKzs7G0aNHMXny5NxdhLLOqqg1WEUJLHlO1mqFh4c7Hwh7IAGDE6DAMniAaF7pCUi2Ss6I+v7QZWw/lqCOTTByMbrA0th5e3vhzjYVcd+tYagVVoY7Ep08qBwlsGzPwfL19UWrVq3wxBNP4MYbb8w9B6uoXYSFCSwfHx+1Puurr77Cu+++y12ETh4PbN74BCiwjB8jWlhCArK26kJiBrb8HYfdJxNL2IrrHzOLwLIl0ywyGPd3DsMt14bCmxsRnTJoHCGwnGIYGyUBEiiQAAUWB4blCKRn5uDYhRRs+isOh6NTTOefGQWWBlkOOn24azX0bF9ZHWzK4jgCFFiOY8mWSMAVBCiwXEGZfbiEgJyqfiAqGV//cQmnLqa5pE9ndGJmgaXxCArwweA7w3Fvxypq2oknyDtjpLBNEiABIxOgwDJydGibLgJpmdnqaIV1+y+aWlhpzlpBYGm+yEnxA++ohge6VFP/RKGla0izEgmQgAUIUGBZIIie6oIsXo+OT8eavRfVtTVWKVYSWFpMQoJ8MLh7BO7tVJVrtKwyUOkHCZBAkQQosDhATEdAFq+LuPpiTyz2nDLP4nW9oK0osDTfa1UtgxH31sT1jcpx16HeAcF6JEACpiRAgWXKsHmu0dk5wFf7YtXOQKsWKwssLWatrw7B+P61UaWCHxfDW3Ug0y8S8HACFFgePgDM4r5krQ5Fp2DVrgvq8mUrF08QWFr8HulWDUO6R0DO1GIhARIgASsRoMCyUjQt6Et6ZjZSM3Kw4rcY/H7GmCevOxq7JwksYSeXTE988Co0rRPMU+EdPZjYHgmQgNsIUGC5DT07Lo6AnGe1/Vg8Vu2+gJyc4mpb53NPE1ha5O68sRLG9KsFby8v+Psxo5V/RAe0GWTXIE/9ZaFd9VmZBEjAsQQosBzLk605gIBkrZLTs/Hxjhh1b6CnFU8VWBLnyuX9MOmhq9C8blkEluEdh7Zj3xEC69KlS7C9Kkdrv0ePHpg2bRoCAwMd8nVLSkrC/PnzMXDgQMTGxsL2eh2HdGCCRg4fPuyRfpsgNC4zkQLLZajZkR4CstZKdgZ+ujPGo7JWtmw8WWBpHPp3CcPwXjX0DBmPqeMogfXiiy/ihRdeQGhoqNPYiZBzRT9Oc8ABDVNgOQCiyZugwDJ5AK1kvhwY+vGvMZY8esGeOFFg/UOrQY1AvDqkLuT6HR5QCrhCYNle8tyzZ088//zzCA4OxmuvvYbevXurC5y/+eYbzJo1CwsXLkRYWBhWrFih4iWfS0lJScHYsWOxZs0aVK9eHZMmTcK3336r2jpz5ox6TsTdkiVL0K5dOzz99NN44403sG3bNnXp9JAhQyAXRxdkS4UKFZCcnKwulZasWMWKFVW73bp1y72oWmzIzs7GunXrMHv2bBw7dgwNGzZUgk8uttZKRkaGbr8Ks0XaKuwzW4Hl7++Pd955By1atEDbtm3t+XHAuiYmQIFl4uBZxXQ50+pcXDo++CUKcRbfIagnZhRYeSm9NCgSHVuU9/hzs5wtsE6ePIlx48YpwSKCZOXKlThy5AhGjRqFVatWoWzZsujatSvmzZunBNGyZcvQvHlzTJ8+Hb169cLVV1+dGzjbDJbtFKEIrKFDh6p+2rRpg5dfflkJIGlDyuTJkzF69GglsAqzZePGjdi/f78SZtHR0eoZycjVrFkzt/+///5biUD5TETgp59+it9++w0vvfQSypQpk1tPxGFxfsnnhdki/hT2mfglInDkyJGKZYMGDSiu9PwAtFAdCiwLBdOMrshC9q0H4rBh/0Uzmu8UmymwrsTap1NVjOz73wvUKeAN3qijBFb+NViSVZGskmSZRFA9++yzKhsUHx+PqVOnqv8/d+6cyggNHz5cZX1EdERERKBTp06YM2cOxowZozJdWilKYEn2SdoNCQlR2a+YmBgluiTzJWKlX79+OHXqVKG27N27FwsWLMBTTz2lMlJBQUHFRm779u345JNPrlhntmfPnmL9EkFXGJeffvqp0M8SEhKwePFi1K9fH5LB6tu3b54sW7FGs4LpCVBgmT6E5nVAxNWHv0R5zPELeiNFgVUwqWaRwZgxpC5Cgnw9cpehowRWYWujROyIULItMsX3/vvvq6k4WQQ/ePBgLFq0CN27d8cPP/yADh06YN++fWpaz7YUJbBsF7zbTi9qU4siRCSbVpgttWrVwtq1a9Ui+rNnzypB9uSTT6J8+fK5JuTk5ODQoUPYvHmzynbt2rULN9544xUC6+LFi8X6VRSX3bt3F2qnGCPCUaYvU1NTVcbNUZsI9P4sYT33EqDAci9/j+xddgnGJmXivR/P40JihkcyKMppCqzC6cidhq8NrYfGtYMQ6O9ZuwydLbBWr16Ny5cv46GHHroiAFlZWSpzJeJGxI/UkfVNksnq3LkzWrdu7VCBJcKpMFu0jkREnT9/Xk0zduzYEXfffXeuDSJ8ZsyYgQEDBqipyxMnTqhpzvw7JfX4VRSXoj6TNVgiRiUrt379eiWuRGyxeA4BCizPibUhPE1Jz8bf55Ox5OcoQ9hjRCMosIqPyrj+tdG1dUWPOpjU2QJLpsEmTJiA8ePHo1GjRhCRIgvRJeMli8tFJEycOBEjRoxQYkaEw4EDB3IXu+fPYMnn0p4c2aBlrWTNkp4MVuXKlQu1ZdOmTTh69KjKCEl55ZVX1FTlTTfdlGuCCB8ROFJHpjqnTJkCEWQixvJPKRbnV1FcZH1ZYcwuXLiQ62taWppatyYZrSpVqhQ/wFnDEgQosCwRRnM4IbsEN/8Vh01/XjKHwW6ykgJLH/jB3cPx8O3hHrPD0NkCSwTIjh071K4/EU4ypSaCStYQSRHB8uijj6rMkKx9kvVFMg0n9f38/PIELT09Xe30++qrr5QAsd1FqEdg3XDDDYXaYruLMCAgQE1bSkZN/q4VET4iDDds2IDrr79erX+SXY2ymL5SpUp5bC3Or6K4FPVZ/mMaZPel8BKGssaNxfoEKLCsH2NDeCgnsX/0azR2HE8whD1GNoICS390et1cBaP61vSIuwwdIbD0k2VNEiCB0hKgwCotQT5fLAFZzL7wx3M4GJVSbF1WACiw7BsF7ZuVx8yhdeFj8QujKbDsGxesTQLuJkCB5e4IWLz/+JQsvP39WZyNS7e4p45zjwLLfpZytc68Z+p7/FlZ9pPjEyRAAs4iQIHlLLIe3m52DhCbmIG5357l4aF2jgUKLDuB/VtdTn6f90wDVCjrW7IG+BQJkAAJOJAABZYDYbKpfwhkZucgKj4dc7aehZzSzmIfAQos+3jZ1r6qWgDeebYBKoXkXXRd8hb5JAmQAE6s/z8AACAASURBVAmUjAAFVsm48alCCGRk5ajpwLe2nlFCi8V+AhRY9jOzfaJGlTJYOLIhKpenyCodST5NAiRQGgIUWKWhx2fzEBBxdSYuDW9sOQPZNchSMgIUWCXjll9kvTeqITNZpUfJFkiABEpIgAKrhOD4WF4Ckq06cykds7ecprgq5eCgwColwH8fl+lCyWRxTZZjeLIVEiAB+whQYNnHi7ULICDZqrOX0/H6ptOcFnTACKHAcgDEf5uQhe+LxjTi7kLHIWVLJEACOglQYOkExWqFE4hJzMCsTach1+CwlJ4ABVbpGdq2IEc4LHiugenPyRr+6RG7wMzuU9eu+qxMAiTgWAIUWI7l6XGtJaRmKXF1KTnT43x3lsMUWI4nK4eRzhpa19QnvjtCYF26dAmDBg3Cnj178kDu0aPHFRchlyYKcv/g/PnzMXDgQMi1NbbX45SmXaM8q9e//NflGMV+2uEaAhRYruFsyV5kUfvszWfUwnYWxxGgwHIcS9uW5FqdZ++tadq7Cx0lsOSOvhdeeAGhoaHOAQ1AhJwr+nGaA8U0bOtfUQKSAstdETJGvxRYxoiD6azIzsnBgu/P4+/zyaaz3egGU2A5L0JyQfSA26ohwN/beZ04qWVXCKydO3cq8XXkyBH07NkTzz//PIKDg/Haa6+hd+/eqFevHuTS4lmzZmHhwoUICwvDihUrlMfyuZSUlBSMHTtWXa5cvXp1dRm07WXP8pyIuyVLlqBdu3Z4+umn8cYbb2Dbtm144oknMGTIEPj4+KAgWypUqADby54rVqyobOzWrVueC5RF2JSkn9tvv135LxdCSxtyYXW5cuWwevVqden1tGnTEBkZeYV/X375JcLDw7Fo0SJVb+bMmYqVJrBGjRqFefPm4bbbbkOLFi0Up6VLl6p+unbt6qQRw2bdTYACy90RMGH/qRnZWL3nArYf5cXNzggfBZYzqP7X5rj+tXF764oINJnIcrbAOnnyJMaNG6cES8OGDbFy5UoltEQcrFq1CmXLllViQISCCKJly5ahefPmmD59Onr16oWrr746F3JhGZ4zZ85g6NChqp82bdrg5ZdfxrFjx1QbUiZPnozRo0crgVWYLRs3bsT+/fuVMIuOjlbPiCiqWbNmbv8ibOztR4SR+PzHH39gwoQJEB7Dhg1TPNq3b4/ly5erfkUwJiYm5mboJIMlfUm9m266KU+9EydO5E6P7tixA8ePH8eAAQOUCH311Vfx8MMPo1atWs4d8GzdbQQosNyG3pwdy8nsPxy6jHW/XzSnAyawmgLL+UFa8FxDNL0qGP5+Xs7vzEE9OEpg5V+DJRkVyfZIlkkE1bPPPquyQfHx8Zg6dar6/3PnzmHdunUYPny4ymaJ2IqIiECnTp0wZ84cjBkzRmW6tFKUwJKskLQbEhKisl8xMTFKoIjoEFHVr18/nDp1qlBb9u7diwULFuCpp55Cq1atEBQUdAVhLftUXD/St7Qnok58vnjxIsaPH6/EUlpamspgaW3YTvelpqbmEViF1RNBqa0/E//mzp2LESNGKJ6ffPKJEq/+/v4OGiFsxmgEKLCMFhED25OZlYODUSlY8MM5A1tpftMosJwfw5AgHyyf1MRUp707SmAVtjZKxI4IJdsiU3zvv/8+ZCpOpscGDx6spsG6d++OH374AR06dMC+ffvUtJ5tKUpg2S54t51e1KYW+/btq7JHhdkiGZ+1a9eqRfRnz55VguzJJ59E+fLl82Sw9PYjD9lOb0o2TbJMUmzbKEpgFVbPVmAFBASo7N+tt96K33//XbWv9ev8Ec8e3EGAAssd1E3a58WkTExbfxIitFicR4ACy3lsbVtuFhmMRaMbuaYzB/TibIEl64wuX76Mhx566Aprs7KyVOZKxI2IH6kze/Zslcnq3LkzWrdu7VCBJcKpMFu0jnJycnD+/Hk1zdixY0fcfffddgssyVgVlcFypMAKDAzErl27cPDgQbU2S4SkrNNisS4BCizrxtbhns3cdBqnLpZux2C1EH/0ub4Kalcq8880REqmmm7cfiwBRX1m68zQjhFoEBaYxz85SX7Tn5ew91QSHrgxDBHl/SHnc63efQF/nUvGjZEh6Ny4Atbtv4jfTiQ6nI0jG6TAciTNotvq06kqnrqnuikOInW2wJLpQVl7JFNkjRo1wu7du9VCdMl4yeLy9evXY+LEiWqKS8SMTOcdOHAgd7G7LWnJYMnn0p4caaAJFduMjgiOwjJYlStXLtSWTZs24ejRo2oNlpRXXnlFTVXK+iet5N+9V1g/sjBdW+tV0BqsogRWQf6JT7Z95/c3Li5O8ZR6wln+y2JdAhRY1o2twzyTdVdr9sTi56PxpW5zwI1hSlx9sScW0fEZ6NWqMkICfPHuD+fQtWnFQj+LScgosO8yvt4Y1ilCfTbnm7O4pVEFtK5TDl/uu4jbm4aqKc3lO2Pw5C0RkMX57/5wvtQ+OLsBCixnE87b/kuDInFLywqGP77B2QJLMkKyEFsWcYtwuvHGG5WgEuEhRYTDo48+ihkzZqi1T4sXL8ahQ4dUfT+/vBdrp6enq/VLX331lRJKtrsI9Uzd3XDDDYXaYruLUKbdZNpSMmryd3sFlmTebHcr5t9FWJjAkkX4BflXnMASxiII69aty+lB137N3dIbBZZbsJunUznrat/pJHz4S5RTjBZR1bZuiMo07TqZN7NU1GeaMT1bVMK1tcvh83+f73t9FVxVOQAvrz8FyXRJ2X82CR0bVMCX+2Kv6MMpTpWyUQqsUgIsweOfT22KGlXKlOBJ1z3iCIHlOmvZU0EEoqKi1K5HWV/G3YPWHyMUWNaPcak8jEvOxItfnoSce+WM0rtVFTQMC8QHP0fhZL7px6I+E1uqlPPDoPbhuJCYnpuZElFmm8E6HJ2CqiH+uJySiSU/OUckOpoLBZajiRbfntxZ+NGE/44ZKP4J19egwHI9c0f2+Oeff6pT9EeOHKnOGJMlEizWJkCBZe34lso7yV4t+P4cDkWnlKqdwh6+tlZZ3NWiEn49loCv8h37UNRnWnudG4eiQ/0QrNkbm7uuStZx9W9TFdUrlFFrsCT71rJWMP4+n4IbriqnHt1xPEFNGxq1UGC5JzL9u4Thse4RCCxjvkNI3UOMvZIACRRFgAKL46NAArJeSc67yi98HIWrcXgQel9XBUdiUrBse3SeZov6zLaiTAEG+Xvjra1nkZZ55UXTsj7riU4RuJCYoRa9n4tPR0JKFppUD1J9Ho1JdZQ7Dm2HAsuhOO1qbM7T9XFt/XKmOh/LLgdZmQRIwGUEKLBchtpcHUUnZGDaupNOMbpNZAhubVQBsnB9yc9RecRRUZ/ZGlOrYhk82DYMh6NT8fGveQWabYarTWQ5fP3HJdzeJBQ7TyQqsXXnNRXVInjJZBmxUGC5LyqVy/th9dSmpjvl3X3E2DMJkEBhBCiwODauICBTg/O/O+uUDE+7uiHodk1FJYw+2h6dR1wV9Vl+I6+rLdOLlfHdgThs+TvuCh9kfdZDbcNwJi4dK3+7gGc6V2cGi2NdF4E7b6yEMf1qmfK+Ql0OshIJkIBLCFBguQSzeTpJz8xWxzGs3h3rFKOfvrU66lT+bzu1dCLTe5/9dkHtJizsM6knOwZ/PByP9fsv4n9NQnFT/fL4fE9sgZkoWewu67hkKvB4bCq6NauImxuUh7eXF7Yfjcdnuy44xT9HNMoMliMolq6Nt0c0QKuG/6zZYyEBEiCBkhCgwCoJNQs/k5CWhYlfHEe2czYNWpic41yjwHIcy5K2FF7JH19MbQpvb+70KilDPkcCnk6AAsvTR4CN/3Kg6IqdMaY4K8rKYaPAMkZ0H+lWDYPvjICvD0WWMSJCK0jAXAQosMwVL6daeyQmFW9tPePUPth48QQosIpn5Koaa6c1g2SzWEiABEjAXgIUWPYSs2h9ucB59pYzOH2pdHcNWhSPS92iwHIp7iI7a311CGYNrWuKuwqNQ42WkAAJCAEKLI4DZGXnqIXin+ww7uGbnhQmCixjRXv2sHpo36y8sYyiNSRAAoYnQIFl+BA530BZ0D5pzXHEp2Y5vzP2UCwBCqxiEbm0Qq2qZfDZi03B9e4uxc7OSMD0BCiwTB/C0jkgxzJ8c/Ay1ue7qqZ0rfLp0hCgwCoNPec8+1yfmrjnpirw8+WCd+cQZqskYD0CFFjWi6ldHqVn5WD858chQovFGAQosIwRB1srQoJ88PWM5hRYxgsNLSIBwxKgwDJsaJxvmBzwufmvOGz685LzO2MPuglQYOlG5dKKQ3tG4IEu1SiyXEqdnZGAeQlQYJk3dqW2XK7EGbv6GOS/LMYhQIFlnFjYWlLGzxtbX2/OHYXGDA+tIgHDEaDAMlxIXGOQiKqtf8epa2dYjEWAAstY8bC1ZnivGujfJcy4BtIyEiABwxCgwDJMKFxrSE4OMP6L40hK485B15IvvjcKrOIZuatGUIAPts5qztPd3RUA9ksCJiJAgWWiYDnKVJkQ/OVIPD7dyXOvHMXUke1QYDmSpuPbGtOvFnrdXMXxDbNFEiABSxGgwLJUOPU5I9ODMzedxvnL6foeYC2XEqDAciluuzsLC/XH2unNeC6W3eT4AAl4FgEKLM+Kt/L2cHQK5nxz1gM9N4fLFFjGj9PLgyPR+bpQ4xtKC0mABNxGgALLbejd03FKRjaW/RKN/WeT3GMAey2WAAVWsYjcXqFZZDDeHtGAOwrdHgkaQALGJUCBZdzYOMUyuQ7nhS+OO6VtNuoYAhRYjuHo7FY+nnA16tcIdHY3bJ8ESMCkBCiwTBq4kpgta6/kUNGNPFi0JPhc9gwFlstQl6qjHm0rYdR9tRDg712qdvgwCZCANQlQYFkzrgV6lZmdg2nrTuJiUqYHeW0+VymwzBEzb28vbHurJU92N0e4aCUJuJwABZbLkbuvw2MXUvHGljPuM4A96yJAgaULkyEqTR8ciS5c7G6IWNAIEjAaAQoso0XESfakZmRj5a4L2HE8wUk9sFlHEaDAchRJ57fTol5ZzB/RAH4+Xs7vjD2QAAmYigAFlqnCVXJj5eT20SuPIp33DpYcoouepMByEWgHdbNxxjWoGOLnoNbYDAmQgFUIUGBZJZLF+PHXuWS88/05D/HW3G5SYJkrfiP71ESfW6qay2haSwIk4HQCFFhOR+z+DuTsqxU7Y7DrZKL7jaEFxRKgwCoWkaEqNKwZhMVjGnGxu6GiQmNIwP0EKLDcHwOXWDBKpgcz5RZCFqMToMAyeoSutG/Dq9egcnlOE5ovcrSYBJxHgALLeWwN0/LRmFS8uZW7Bw0TkGIMocAyS6T+s3PEvTXQ79Yw8xlOi0mABJxGgALLaWiN0XBaZg7W7L2AbYfjjWEQrSiWAAVWsYgMV0F2E84eVg9lA30MZxsNIgEScA8BCiz3cHdZr7Jr8JUNpxCbmOGyPtlR6QhQYJWOn7ue/v7Nlggqw1Pd3cWf/ZKA0QhQYBktIg6251JyJiavPeHgVtmcMwlQYDmTrvPanju8Plo3DnFeB2yZBEjAVAQosEwVLvuN/elIPJbvjLH/QT7hNgIUWG5DX6qOu7ethIkPXlWqNvgwCZCAdQhQYFknlld4IsczfLQ9Gr+fSbKwl9ZzjQLLnDENr+SPVVOa8lR3c4aPVpOAwwlQYDkcqXEazM7JwfjPjyM5Pds4RtGSYglQYBWLyLAVNs9sjgplfQ1rHw0jARJwHQEKLNexdnlPFxIzMPWrky7vlx2WjgAFVun4ufNp2UnYvll5d5rAvkmABAxCgALLIIFwhhk/H43Hpzu4/soZbJ3ZJgWWM+k6t+272lXGhAG1ndsJWycBEjAFAQosU4TJfiNT5Xqc32Lw2wlej2M/Pfc+QYHlXv6l6T0yIhAfjm2EMn48rqE0HPksCViBAAWWFaJYgA/pmdl49evTkGlCFnMRoMAyV7zyW/vTnJbwp8AydxBpPQk4gAAFlgMgGrGJtMxsjF55zIim0aZiCFBgmXuILB3XGI1qBZnbCVpPAiRQagIUWKVGaMwGTsSm4fXNp41pHK0qkgAFlrkHyPBeNdC/C+8lNHcUaT0JlJ4ABVbpGRqyhW8OxOGLPbGGtI1GFU2AAsvcI+SONpUw/oHa8PP1MrcjtJ4ESKBUBCiwSoXPmA9zgbsx46LXKgosvaSMWa9hrSAsfK4hAnkvoTEDRKtIwEUEKLBcBNqV3YjAenPrGZyNS3dlt+zLQQQosBwE0k3N+Pt6Yduca+HFBJabIsBuScAYBCiwjBEHh1qRA+C5FUeRlS1/YzEbAQoss0XsSnu3zmqOkGCe6G7+SNIDEig5AQqskrMz7JPxqVl44YvjhrWPhhVNgALL/COEOwnNH0N6QAKlJUCBVVqCbn7+tqEzlAUzhvdF8wY11d8vJSQjLhW4kJSF05fScexCCk5eTHOzpexeLwEKLL2kjFtvxuN10alFBeMaSMtIgAScToACy+mIndtBQJtBqoPUXxbmdvT1z/uxbc9BXFO/JhpeFY5a1SohKMAfiSlpkPVZqVk+iEnKxOmLaTh6IRWnL1F8OTdK9rVOgWUfLyPWHtgtHI/fFWFE02gTCZCAiwhQYLkItLO6yS+wklLSMPqN5Vj4+Xd5uiwXHIB6NcJQt2ZV1K1RVWW7GtYOR81qlRDg74uklHSkZuYgJcsbMYkZOHUpDcdiUnGGC+WdFbpC26XAcjlyh3d467WheOWxSIe3ywZJgATMQ4ACyzyxusLS73cdgEwRSqbq1w8nqs/jEpJx39j5+GbHX7o9K182EHVrhqFejapKgDVvUAsNaldDrbCK8PfzRWJKOtIyc5Cc+Z/4OhqTinOXuUtRN2Q7KlJg2QHLoFWb1gnG3OH1ERzgY1ALaRYJkICzCVBgOZuwE9vXBFaHlg2xaf5I1ZNMA15//yQcOxvjkJ5DywUp8SVZr3o24qtmWEX4+vggKfU/8RWVkKGmG4/EpCIqnuKrpAGgwCopOeM8Fxbqj1VTmvDSZ+OEhJaQgMsJUGC5HLnjOnzrk00YOftT9L+jLRZOeCS34eC2g5GVne24jgppqWL54DzTji0a1kL9WtVQMywU3t7eSE7NUNOOyZk+SnCJ+Dock4KYBF5AXVRwKLCcPnSd3oGvjxd+nsuzsJwOmh2QgIEJUGAZODjFmTZ14RrIn/GDeqg/UmSKsFqXp4p71OmfV65QFnX/XfNVv2aYWvMl4qtG1VB4eXkhKS0jd9rxfHw6Tl38R3zFJmY63Tajd0CBZfQI6bNv21stUcbfW19l1iIBErAcAQosE4d00JT3sfSrnzBjeB882beL8uTQySg0u3ecob2qEloO9f6ddqxfKwzXNKgFEWEivuRo1OTUdKRmQa35On/5P/F1MckzxBcFlqGHr27jtsxsjvJlediobmCsSAIWI0CBZeKAdnl8Bn7YfQAb543ETdc2VJ78sPsgujz+qmm9CqsUojJfst5LMl6ygF/EV/WqFdTJ9ClpMu0IJGV6q0X2WuYrLtk64osCy7TDN4/ha6c1Q3glf2s4Qy9IgATsJkCBZTcy4zzQesBk7D14Ko/AWr7pVwyYsMA4RjrQkvDK5XOnHWWXo4gvyYRVr1IBmVnZSFbTjkBixj/i6+SlVByOSkW8KDITFQosEwWrCFMXj2kE2U3IQgIk4JkEKLBMHPeCDhl94+NNGP3Gpyb2qmSmR1QJVVkv2e3YsHY1NFPiqyrCq4QiIzMrN/OVmOGFc5czcDI2FYdiUpAoc5EGKxRYBgtICc15e0QDtGpYroRP8zESIAGzE6DAMnEE8wssyeJMfudzzPhgnYm9crzpNapWzD1gtVGdcDSrW0P9f3jlCkjPyERyWibSsoCEdBFf6ThxUTJfKUhKd/5OzIK8pcBy/BhwR4tvPFkP7ZqWd0fX7JMESMAABCiwDBCEkpqQX2DJ+qQxby7HOyu/KWmTHvecnGSvHbDa6KpwNKtXA5E1/hFfqekZSPlXfMVr4ksyX9EpSHGi+KLAssYwnDGkLjq15H2E1ogmvSAB+wlQYNnPzDBP5BdYicmpGP7aR1i67ifD2GhmQ2qHV1aZLhFgjetEoEnd6moKslrl8khJzUBKeqba7RifJpmvNByPTVOZr9TM0mW+KLDMPGr+s33ao5G4rVWoNZyhFyRAAnYToMCyG5lxHsgvsOKTUjDkpSVYtXWncYy0qCV1IqrkTjteLeJLMl/Vq6BapfJISk1DSnqWmna8nAqclWnH2DSV+UrXIb4osKwxaJ7pXQP3dw6zhjP0ggRIwG4CFFh2IzPOA/kF1uXEFAyc/B6+/GGPcYz0QEtkilFdLVSjKq6uG4EmkTVQR4mvEHWVkYiv1EwvXE7Lwdm4NBy/IOIrGZr2osCyxqAZ0iMCg+4It4Yz9IIESMBuAhRYdiMzzgMFCSw5ouHrn383jpG0JJeAF5B7r6NMPTaJrI6rI6ujTvXKKvMVn5SK1PQsVAwJwvvrz2PB2rOkZ2ICg7tHYPCdFFgmDiFNJ4FSEaDAKhU+9z5ckMDqP/5tbPrlD/caxt7tJuDt7YVVrz2Fdi0a41xsOhZtOI9NOy/Z3Q4fMA4BCizjxIKWkIA7CFBguYO6g/q8UmAlo//4Bdj0y34H9cBmnE2gQe0wvDXqAbRu1gC/HUzA0k1R2PF3grO7ZfsuIMApQhdAZhckYGACFFgGDk5xphUksB584V1s+IlThMWxc/fnt7e7BlMe74WmdSOw9udYfLwlCodOp7jbLPbvQALP9KqB+7twkbsDkbIpEjAVAQosU4XrP2NPnLuAhnePUdfF/PrhRPWBLHIf9OL7WPv9bpN6ZX2zh9zTCc/0vwNVK4Zg5fcxWLY5CjFxGdZ33AM95DENHhh0ukwCNgQosEw6HL7fdQC3DZ2BDi0bYtP8kcqLhKQUDJ3+AVZs3mFSr6xr9tSh96D/HTfDz9cPi78+j8++i0FGZo51HaZn4EGjHAQk4NkEKLBMGn8tgyWHYR5Y/bLyIiklDSNmfowlX/5oUq+sZ/Z7Ewei+02tEBOXqYTV+u0XreckPSqQAK/K4cAgAc8mQIFl4vjnX4OVlp6BsXM+w9zlW0zslflNrxFWEfPHPoh2LRrh96NJauH6z3/Em98xemAXAV72bBcuViYByxGgwDJxSPMLrJycHEx5dw2mvb/WxF6Z1/Sbr2uE6U/2QfMGNbB1Vxw+2Hgef51INq9DtLxUBBaPaYSmdYJL1QYfJgESMC8BCizzxg43PDAZ+w6dwvYPJqJ5g5rKE7no+ekZy0rk1dwxA3Df7W0QWMYPB09GYdTsTws9tLRcUAA+fWWo6qfbk7PUf+W+viUvPoqmdWvg8KkojPz3+UfuugkjB3TF5AWf45Ovt5fINiM/9GD39hj1YA/UrBaKVd/FYNmWKHWWFYtnE1g7rRnCK/l7NgR6TwIeTIACy8TB7/L4DPyw+wA2zhuJm65tqDxZ+/0e9B41x26vRAA9cW9nzFy6AYvX/IApQ+9Biwa10H3460hITs3TngipN0fdj/YtGuDbnX+j65Mz1ecvDO6JAXe0xYT5qzB+UA/12RMvf4DN80fhclIK7nnuLbvtMvIDEx7tgUd63oqAMmXw4dfnseK7GKSkle6iZyP7S9vsI7BlZnOUL+tr30OsTQIkYBkCFFgmDmVBAmvHn8fQ4ZGX7Pbqw6mPoWnd6mh53wvq2X5db8SUx/8P4+Z+dkXWSTJmwYH+uBSfhMTktFyB9fbYB9G6WV3Vxvq3nlXtyL2IT/e7DePnrsTyTb/abZcRH5D1VT07tcblpGx88PV5rPkp1ohm0iY3E9j2VkuU8fd2sxXsngRIwF0EKLDcRd4B/U5duAbyR7JF8kfKyfOxaNBztN2tFySwZjzdB/NWbMFL7+Vd09WuRX3sO3gKy195QvVTWAZLjpJoWLsazl6IQ/9x79htk5EeqBgSjIUvPIKbrmuCw2dSlbD6ft9lI5lIWwxEwNfHCz/PvRZecgElCwmQgEcSoMAycdgLEljJqemo2PGftVH2lFEPdsOgu2/GpHc+x3e//Y33XhiIG5vXw8wPN+DFBZ8X2JSWpdIElkwdLpo8CNfUq6nWYH3x3W707ny9urqn/x1t4eXlhWXrflbThmYpNzSJxKvP3IfrGl2FH3+Pw4cbo7DvaJJZzKedbiIQFuqPVVOaoIwfM1huCgG7JQG3E6DAcnsISm7AW59sUgvJh/XpjNee6asaysjMQsT/nkZCUt51U8X1IovW3x73ELrf1EJV3fXXCUTWqILpi77E/BVbdQks20rS3vo5z+HomWi16P3PY2cQFRuPO9o3x8AX38O2PYeKM8mtn/e5rTXGDuyJejUrY9UPF/DR5iicik5zq03s3DwEZPfg3OH1ERzgYx6jaSkJkIBDCVBgORSnaxsr6DT3+KQU3PrYK/j98OlSGfPsA7dj8P91VAeXfvXjXrsFlmTEZHedTC9OGNQDH3+9XWW1pg79P4yftwofrf+5VPY56+GRD3bD0N63ITgoAEs3RWPFt9FISM5yVnds16IEbr02FK88FmlR7+gWCZCAHgIUWHooGbROQQJL7iMcPOV9NT1nT5n6xD14uHsHvLz4K2ze/oda01UltJy6jqewkn+KUKtXv1YYlk4dgt8PncIzMz/CdwvHGj6DNfu5+9G7y41Iy/DC4g1RWPVDjD34WJcE8hB4pFs4ht4VQSokQAIeTIACy8TB167LqVAuCOc3vak8ycjIVOuo5LgFe4pM6S1+8VF0ad0EPj7e2HPgJJ5/awVExMmOQlnw/s6qb/OsxypMYMlxDbL2SqYCf91/FBMf64kn+3aBr483Fq/5EcNfK9k5Xfb4o6dugL8vFk9+FLfc0BxnLqRh0frz2Lo7Ts+jrEMCRRKY8XhddGpRgZRIgAQ8mAAFlsmDH9b5SUjWSu4jlHsJpXy2eQf6jzf3rj1nhqVpvRp4/dn+4peOKQAAHQVJREFUaN00Etv/ilcL13cdSnRml2zbwwgsHdcYjWoFeZjXdJcESMCWAAWWyceDdhaWHJnQ4+aWypsDx8+hed8JJvfM8eYLn8lD7kHjOtWw+scL+HhzFI6es28zgOOtYotWJLB1VnOEBPOQUSvGlj6RgF4CFFh6SRm0XkFHNaRnZCKkwxCDWux6s57s2xlP9euKiiFlsWxzND77NhoXEzJdbwh79AgC/r5e2DaHZ2B5RLDpJAkUQYACy+TDY813u3Hv6Lno0LIhNs0fqbxJTE5F24en4uCJ8yb3rnTmv/LUvbivawd4eflg0YYoJayyc0rXJp8mgeIINKwVhIXPNURgGZ6BVRwrfk4CViZAgWXy6Ba00F2Oahj28oeWuZrG3hAteXEwurZrifOXMtSOwI07LtrbBOuTQIkJ3NGmEsY/UBt+vjzGvcQQ+SAJWIAABZYFgqgtdJedhLKjUMrc5Vvw7KyPLeCdPhfqVq+COWMG4MbmDbHrUII6w+rXv+L1PcxaJOBAAsN71UD/LmEObJFNkQAJmJEABZYZo5bP5oIufZaDRq/vP8kC3hXtQpc2TfHSE73RtF51rPslFh9ticbBU8mW95sOGpcAdxAaNza0jARcSYACy5W0ndRXQQvds7KzEdx2sJN6dH+zj97dEc8+cAeqVS6Pld/FYNnmKETHZbjfMFrg8QR+mtMS/ryD0OPHAQGQAAWWBcbAh19tw6NTFql7BFe8Okx5JGdj9RzxBn7ed9gCHv7nwuTH78bD3TvBx9cPH3wdpa6ySc/kynVLBdnEzkRGBOLDsY14ybOJY0jTScBRBCiwHEXSje3sPXgKrQdMVgeNyoGjUtIyMjH13S8w44P1brTMcV2/O+Fh9Lj5elyIz8KSr6PUdCALCRiNwF3tKmPCgNpGM4v2kAAJuIEABZYboDujy4JOdN++/whuHjTdGd25pM3wyuXxzriH0b5lY+w/nqQWrv+0/7JL+mYnJFASArOH1UP7ZuVL8iifIQESsBgBCiyLBHTQlPex9KufMGN4H3Xvn5TMrGyEtH8M2TnmmkJr37IBXnmqL5o3qIlv98Thg41R+PN4kkUiRTesTGDzzOaoUJYnuFs5xvSNBPQSoMDSS8rg9QpahxWXmIz+Y9/G5l//NLj1/5j3wB1tMfqhu1A7vCJWfh+jdgSevZBmCttpJAmEV/LHqilN4efD8684GkiABAAKLIuMgriEZFTr8pTyJs95WJ9uxrOvf2JoL8c+0h1Det0Kf/8AdfHyiu9ikJyaZWibaRwJ5CfQvW0lTHzwKoIhARIgAUWAAstCA+GGByZj36FTsL34+VTURdS/a5QhvZw75gH8361tEJ+co3YEfrHtgiHtpFEkoIfA3OH10bpxiJ6qrEMCJOABBCiwLBTktz7ZhJGzP0X/O9pi4YRHlGdJKWlo98hU/H3snCE8DSkbiPcnDkTHVk1x5GyqElbf7Y0zhG00ggRKQ+CHN1vy/sHSAOSzJGAxAhRYFgqodlyDXJcj04RSUtIyMHXhF5j54Qa3enpd46vw2jP90OrqOti2/7KaCtx7JNGtNrFzEnAUgRb1ykJ2EJYN9HFUk2yHBEjA5AQosEwewPzmN+g5GifPx2L7BxPVLjwpfx07i5b3veAWT3t1vh4vDL4b9WpUwaofLuDjLdE4EZXqFlvYKQk4i8CI3jXQrzPvH3QWX7ZLAmYkQIFlxqgVYfNzr3+COZ9uxrA+nfHaM33/zWKlo9X9k3DkdLTLvB3R/3YM6/M/lAsOwtJN/yxcj0/KdFn/7IgEXElgw6vXoHJ5P1d2yb5IgAQMToACy+ABste8Nd/txr2j56rslWSxpKSkpeOlhWvx2ofOP9V95oj70Od/7ZCe6YUlG6LUcQssJGBlAg1rBmHxmEbw8+XxDFaOM30jAXsJUGDZS8wE9Qs61V2yV016jXWK9b7e3vhg6mDc2ro5zsWmY9H6KGzZdckpfbFREjAagef61ETfW6oazSzaQwIk4GYCFFhuDoAzutdOdR8/qAfkj5SE5FTc/sRr+O2v4w7rsnGdcLz+3ADceE1d7Pg7QS1c/+1ggsPaZ0MkYAYCG2dcg4ohnB40Q6xoIwm4kgAFlitpu6iv73cdwG1DZ+S5/DknJwdvr/wGz7z2UamtuKNDC7z4+D1oEhmOz3/8Z+H6kbMppW6XDZCA2QjI7sH5Ixrw9HazBY72koALCFBguQCyO7rQdhPaHjoqWawqtwwrsTlP3Hsrnr6/GyqXL4vPvo/Bsk3RiI3PKHF7fJAEzE5g+qOR6NIq1Oxu0H4SIAEnEKDAcgJUIzSpHTra/aYWWPHqP6LqckIynpqxFJ9u/NUuE6c92Qv3d70Z3t6+WPz1eXz2bQyyss11gbRdDrOy0wgMvSsCvTpWRUiQD+KTs/DJligs+PKfQ3BH9q2J7m0rI9DfG1GX0jHv8zNYt/1iHlsiwwMw/oHaaFInGN5eXrhwOQPz15zFmm0XIJ9NHRSJetUDcSo6FTOXn8ZP+y/j7g6V8dDt1TD/i7PY8Gve9krjqLe3F7a91ZKL20sDkc+SgIUJUGBZNLi2dxMeWP2ymi6UsuOPY+gw8CVdXi+eNAhd21+H6LgMLN4Qha93OO7lpMsAVrIUARE6g+4Ix7LN0WpqeXz/WmhZvxymfHgCZfy8MKJ3TXWcx2ffxWDyQ1chLNQPA6b/nYfBS4PqoFmdYLz+2WmcOJ+KMf1qoVJ5Pzwz9wi6ta4IuQ9w7uozePTOCOw4kIBpS09gwXMNkZiShRFzDzuUZ4+2lTDqvloI8Pd2aLtsjARIwBoEKLCsEccCvShosXtyaho6PvqyurOwoFI7vBLmPf8g2jZviD1HkrB0YxS2/xVvYUp0zVUEpj0aiXoRAXjolQNXXOY9pEcEet1cBbNWnMa6X2IxYUBt3NikPCYuOqY2UBRW5Ln/61AZry0/jdaNy6FZZFncO+kPzHumgXrk+71xuL9zGN5afQYbHfwLwvKJTRAZEeAqfOyHBEjAZAQosEwWMHvMLXCxO4BFX/yAodOX5GnqlhsaY/qwPmhWrzrWb7+Ij7ZE48CpZHu6Y10SKJLA2yMaqKnB0HJ+6lDOS4mZWLLhPJZtjkKnlhV0ZbDyd/D8/bXUBctjFx7DTdeUz5PBkh2tV1ULQExcBp5/96hDo9MsMhjiTxk/Zq8cCpaNkYCFCFBgWSiYBblS0GL3zKxsRPzvacQnpuCRnjdh5IDuiKhSHiu/i1HTN7L+hYUEHE1g+aQmqFLeD++tO6euTRp2d3W0b1YeUz44rrJULzx4lZrm8/XxQlxiJuZ+fgarf7hQqBm3XV8Rw3vVwJc/x6r1WrIGa8rAOqhfI0itwfpmdxxuaxWKn/+Mx503VoIcA/rlLxfVtGFpy8uDI9H5Oi5uLy1HPk8CViZAgWXl6AIoaLF7Ukoafv3jGK6OrAU/Pz988HUUVnwbg7SMbIvToHvuJLB0XGO1sH3o6weVGd3aVFICSa5SKh/sg9taVcRrn57Cd3vj8PQ9NZSAmf7RSbVQPX9p27S8Wn+1+1ACJi668my3oAAfvP1MfZyOSVOL3o+cTVU7XiXLNXHxcew+VPKLxsNC/bF2ejN48+B2dw4n9k0ChidAgWX4EJXOwMIWu8suwCkfnFC//bOQgCsIzBpaFyJ8hsz6T2A9fU91vLfuPNo1DUF4pTJq/ZQmvuQCZVnw/vaas3nMu6tdZTx4ezWcjEpVU4PJqVlXmP9w12ro0bYy3v3qHB7rHq6mvU9Gp6ms2ZzVZ9Q6r5IWEXayXoyFBEiABIoiQIHlAeNDW+z+7oSH8cAd7ZTHkq2avuwkBZYHxN8oLspRCXKlzMKvzqnjF0TsyML0SYuPo2OLCrj12lAlpuQoBclg3X5DRbz6yUk11aeVe26qgqE9I/DbgQRMWnKiQHFVKywALz9aBwdPp+DVT05h8eiGDstgiUDcOqu5msZkIQESIAEKLA8fAyfO/bOORTuqQcNx5kIa7hq338Pp0H1XEpCzrmQ9VFAZnzxnWIlweb5fLbXYXRaOJyRn4pOt0eqMLJlK1LJZNzQqh2vqls1jsmSwXv74VG5WSnYWytormQr8/WgSHr8rAvfdGgZfb+DzbbF49eOTJXZZpjT7dwkr8fN8kARIwHMIMIPlObG+wtP0zByMe/covtnzX4bAg3HQdRIokoAIv62vN+fOQY4TEiABXQQosHRhsm6lE1GpuOeFf9a9sJAACRROQE6hf+C2ajy5nYOEBEhAFwEKLF2YrFspIzNHnRH0LbNY1g0yPSs1ATm/6+sZzSmuSk2SDZCA5xCgwPKcWBfq6anoNNw9gWuxOBRIoDACz/WpCVlg7+fLxe0cJSRAAvoIUGDp42TpWukZOZjy4XG1lZ2FBEggL4FaVcvgsxeb8twrDgwSIAG7CFBg2YXLupXlOpGuo/dZ10F6RgIlJDB7WD114jwLCZAACdhDgALLHloWrpuanq3OIJJTtVlIgAT+IdDm6hC8/kQ9Tg1yQJAACdhNgALLbmTWfUAWvN8xZh8uJmRa10l6RgJ2EFg7rRnCK/nb8QSrkgAJkMA/BCiwOBLyEJBTtMe/d4xUSMDjCch1O491j+Cp7R4/EgiABEpGgAKrZNws+5QcPvr0W4ew4+8Ey/pIx0igOAKStfpialN480bn4lDxcxIggUIIUGBxaFxB4PzFdNz5/O8kQwIeS+DtEQ3QqmE5j/WfjpMACZSeAAVW6RlaroXMrBws2XAe89ectZxvdIgEiiMgdyWO6VcLAf7exVXl5yRAAiRQKAEKLA6OAglk5wADpv2Fv08mkxAJeAyByuX98PnUphRXHhNxOkoCziNAgeU8tqZv+eCpFPSb+qfp/aADJKCXwJyn6+Pa+uXg78cT2/UyYz0SIIGCCVBgcWQUSkDOxvp4SzTmfn6GlEjA8gT6dwlTuwYDy3Bq0PLBpoMk4AICFFgugGzmLuRsrCffPISdB7ir0MxxpO1FE2hQIxAfTbiamEiABEjAYQQosByG0roNyTU6d43fj/SMbOs6Sc88msDqqU1Rs0oZj2ZA50mABBxLgALLsTwt29r3e+MwYt4Ry/pHxzyXwEuD6uCWlqG8DsdzhwA9JwGnEKDAcgpW6zUqB5C+s+Yslnx93nrO0SOPJdCnU1U8dU91lPHjuiuPHQR0nAScRIACy0lgrdhsVnYOnpjN9VhWjK0n+tQsMhiLRjfyRNfpMwmQgAsIUGC5ALKVuohPykTvyX8i9nKGldyiLx5GICTIB8snNYGce8VCAiRAAs4gQIHlDKoWb/PP48kYMP0vi3tJ96xMYMFzDdR5VywkQAIk4CwCFFjOImvhduXohvW/XsSLS45b2Eu6ZlUCY/vXRtfWFRHIq3CsGmL6RQKGIECBZYgwmM+IlLRsLNschbd5X6H5gufBFj96Zzge/F81XoXjwWOArpOAqwhQYLmKtAX7kUzW9GUnsOanWAt6R5esRuCem6rguT41eRyD1QJLf0jAoAQosAwaGLOYlZWVg+fePoIf9l02i8m00wMJtG9WHrOG1oW3N+8Y9MDw02UScAsBCiy3YLdWp9nZORg88yD2HE60lmP0xhIEmtctC1nU7kNxZYl40gkSMAsBCiyzRMrgdso1Og+9cgAHTyUb3FKa50kE5I7BRWMa8SBRTwo6fSUBgxCgwDJIIKxgRlxiJgbNOIDj51Ot4A59MDmBq6oFYOHIhqhQ1tfkntB8EiABMxKgwDJj1Axsc2x8Bga+egCnY9IMbCVNszqBGlXK4L1RDVEphAeJWj3W9I8EjEqAAsuokTGxXRcuZ6hMFkWWiYNoYtNFXEnmiqe0mziINJ0ELECAAssCQTSiC5LJemzmQU4XGjE4FrZJpgXfebYBM1cWjjFdIwGzEKDAMkukTGinrMka+vpBHDydYkLrabLZCMiC9nnPNOCaK7MFjvaSgEUJUGBZNLBGcSstIxtDXz+EvUd4hINRYmJFO+QohnnP1OduQSsGlz6RgEkJUGCZNHBmMjsrOwfPzjuCH3/nYaRmiptZbJVDRGcOrctzrswSMNpJAh5CgALLQwLtbjdFZL368Sms/D7G3aawfwsRkOtvRt9Xkye0WyimdIUErEKAAssqkTSBH3J34fvrz+HdL8+ZwFqaaHQCcnHzI13Debeg0QNF+0jAQwlQYHlo4N3ldmp6NtZtv4hpS0+4ywT2awECY/vXRrfWFRHg720Bb+gCCZCAFQlQYFkxqgb3KSU9G3+dSMJz844gPjnL4NbSPCMRCAnywWtD66Jx7WAEUlwZKTS0hQRIIB8BCiwOCbcQSM/IQXxyJka+fQS/H01yiw3s1FwEmkUGY8aQujxA1Fxho7Uk4LEEKLA8NvTGcXzGJ6fw6TfRxjGIlhiOQJ9OVTGyb03D2UWDSIAESKAwAhRYHBtuJyBnZX27Jw7jFh5zuy00wHgEXhpUBx1bVOAZV8YLDS0iARIoggAFFoeHIQjIDsPzl9Ix+u0jPPndEBFxvxFyMvsrQ+qiWqg/dwq6Pxy0gARIwE4CFFh2AmN15xOY/dlpLN0U5fyO2INhCfTvEobhvWoY1j4aRgIkQALFEaDAKo4QP3c5gZS0bHW1zqTFx3HhcobL+2eH7iNQubwfJj10FeTqm8AyPILBfZFgzyRAAqUlQIFVWoJ83ikEZJdhVk4OXvnoJL78OdYpfbBRYxG488ZKGNOvFry9vODv52Us42gNCZAACdhJgALLTmCs7loCcjDp/mNJmLzkOM7Fpru2c/bmEgLhlfwx8cGr0LROMA8OdQlxdkICJOAKAhRYrqDMPkpNIDs7B/PXnMWi9edL3RYbMA6Bh7tWw+M9IniXoHFCQktIgAQcRIACy0Eg2YzzCWRm5SAmLgNTl57A9j/jnd8he3AagTZXh2Bc/9qoUsEPvj6cDnQaaDZMAiTgNgIUWG5Dz45LSkDOzdrxdwJmLT+Fk9FpJW2Gz7mBQK2qZTDi3ppo3TiERy+4gT+7JAEScB0BCizXsWZPDiaQnQMs/yYaC9ae5Z2GDmbr6ObkDsHB3SNwb6eq8GbCytF42R4JkIABCVBgGTAoNEk/ATmgVMqHG8/jvXXnIdktFuMQKOPnjYHdquGB26opo/x8qa6MEx1aQgIk4EwCFFjOpMu2XUZAhFZ2Tg5WfBuDBV+eQ3Jqlsv6ZkdXEggK8MHgO8PRu2MVdewChRVHCQmQgKcRoMDytIh7gL+yGP7zHy+oHYdRl3i0gytDHhbqD9kZ2LN9ZS5edyV49kUCJGA4AhRYhgsJDXIUAVmjtXXXJSzbHIXfjyY5qlm2UwCBZpHBuL9zGG65NpRrrDhCSIAESAAABRaHgeUJyLqsk1Fp+HhLFL785SLkTC2W0hPw9vbCnW0q4r5bw1ArrAxkvRULCZAACZDAPwQosDgSPIaAnArv4+2Fb/fE4dNvorHncKLH+O5IR1vUK4s+naqiY4sKyMrO4enrjoTLtkiABCxDgALLMqGkI/YQyMjKQUJSJjbuvIS1P8XiwKlkex73uLoNawahe9tKuK1VKMoF+8KPh4N63BigwyRAAvYRoMCyjxdrW5CA7EC8lJiJzTsvYuvuOGa2/o2xZKpuaVkBt11fEeVFVPGIBQuOfrpEAiTgLAIUWM4iy3ZNSSAxJUvdi/f70URs+PUidh5I8JhLpuXS5VYNy+H2GyqiWWRZtVatbKCPKeNIo0mABEjA3QQosNwdAfZvaAIylZiUkoX9x5Lwze44/H4sCUfPphjaZr3GRUYEolmdYHRqWQFN6wQjONCHU3964bEeCZAACRRDgAKLQ4QE7CAgOxLlLPKj51JVduvQ6RQcPpuCY2dTkP7vqfJ2NOeSqv6+XqgTEYh6EYGoXyNQZakiwwMgeym5888lIWAnJEACHkiAAssDg06XHUdA1m/JwaYB/t5ISM7E2dh0nLuYjr2HE9XUohx0GhOXgdj4DFXPGcXXxwuVQvxQpYIf5KDP2tUC0Lh2EMIr+iOikj/KBflCdlBKPa6jckYE2CYJkAAJXEmAAoujggScSCApNUsJG39fb6RnZCuhk5yWrQSX/F0yYukZOZCpyJhL6UhJz4Z2TJdcihzo740qof5q6s7fz0tlnETMiaAKKvPP3/39vJGema0EXHAA10w5MZxsmgRIgAR0E6DA0o2KFUmABEiABEiABEhAHwEKLH2cWIsESIAESIAESIAEdBOgwNKNihVJgARIgARIgARIQB8BCix9nFiLBEiABEiABEiABHQToMDSjYoVSYAESIAESIAESEAfAQosfZxYiwRIgARIgARIgAR0E6DA0o2KFUmABEiABEiABEhAHwEKLH2cWIsESIAESIAESIAEdBOgwNKNihVJgARIgARIgARIQB8BCix9nFiLBEiABEiABEiABHQToMDSjYoVSYAESIAESIAESEAfAQosfZxYiwRIgARIgARIgAR0E6DA0o2KFUmABEiABEiABEhAHwEKLH2cWIsESIAESIAESIAEdBOgwNKNihVJgARIgARIgARIQB8BCix9nFiLBEiABEiABEiABHQToMDSjYoVSYAESIAESIAESEAfAQosfZxYiwRIgARIgARIgAR0E6DA0o2KFUmABEiABEiABEhAHwEKLH2cWIsESIAESIAESIAEdBOgwNKNihVJgARIgARIgARIQB8BCix9nFiLBEiABEiABEiABHQToMDSjYoVSYAESIAESIAESEAfAQosfZxYiwRIgARIgARIgAR0E6DA0o2KFUmABEiABEiABEhAHwEKLH2cWIsESIAESIAESIAEdBOgwNKNihVJgARIgARIgARIQB8BCix9nFiLBEiABEiABEiABHQToMDSjYoVSYAESIAESIAESEAfAQosfZxYiwRIgARIgARIgAR0E6DA0o2KFUmABEiABEiABEhAHwEKLH2cWIsESIAESIAESIAEdBOgwNKNihVJgARIgARIgARIQB8BCix9nFiLBEiABEiABEiABHQToMDSjYoVSYAESIAESIAESEAfAQosfZxYiwRIgARIgARIgAR0E6DA0o2KFUmABEiABEiABEhAHwEKLH2cWIsESIAESIAESIAEdBOgwNKNihVJgARIgARIgARIQB8BCix9nFiLBEiABEiABEiABHQToMDSjYoVSYAESIAESIAESEAfAQosfZxYiwRIgARIgARIgAR0E6DA0o2KFUmABEiABEiABEhAHwEKLH2cWIsESIAESIAESIAEdBOgwNKNihVJgARIgARIgARIQB8BCix9nFiLBEiABEiABEiABHQToMDSjYoVSYAESIAESIAESEAfAQosfZxYiwRIgARIgARIgAR0E6DA0o2KFUmABEiABEiABEhAHwEKLH2cWIsESIAESIAESIAEdBOgwNKNihVJgARIgARIgARIQB8BCix9nFiLBEiABEiABEiABHQToMDSjYoVSYAESIAESIAESEAfAQosfZxYiwRIgARIgARIgAR0E6DA0o2KFUmABEiABEiABEhAHwEKLH2cWIsESIAESIAESIAEdBOgwNKNihVJgARIgARIgARIQB8BCix9nFiLBEiABEiABEiABHQToMDSjYoVSYAESIAESIAESEAfAQosfZxYiwRIgARIgARIgAR0E6DA0o2KFUmABEiABEiABEhAHwEKLH2cWIsESIAESIAESIAEdBOgwNKNihVJgARIgARIgARIQB8BCix9nFiLBEiABEiABEiABHQToMDSjYoVSYAESIAESIAESEAfAQosfZxYiwRIgARIgARIgAR0E6DA0o2KFUmABEiABEiABEhAHwEKLH2cWIsESIAESIAESIAEdBOgwNKNihVJgARIgARIgARIQB8BCix9nFiLBEiABEiABEiABHQToMDSjYoVSYAESIAESIAESEAfgf8HwaYQafcMMqcAAAAASUVORK5CYII="/>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itle 2"/>
          <p:cNvSpPr>
            <a:spLocks noGrp="1"/>
          </p:cNvSpPr>
          <p:nvPr>
            <p:ph type="title"/>
          </p:nvPr>
        </p:nvSpPr>
        <p:spPr/>
        <p:txBody>
          <a:bodyPr/>
          <a:lstStyle/>
          <a:p>
            <a:r>
              <a:rPr lang="en-US" dirty="0" smtClean="0"/>
              <a:t>Current driver survey </a:t>
            </a:r>
            <a:endParaRPr lang="en-US" dirty="0"/>
          </a:p>
        </p:txBody>
      </p:sp>
      <p:sp>
        <p:nvSpPr>
          <p:cNvPr id="6" name="AutoShape 6" descr="data:image/png;base64,iVBORw0KGgoAAAANSUhEUgAAAlgAAAFzCAYAAADi5Xe0AAAgAElEQVR4Xu2dCZiO1fvHv7OahWFsY8aWsYdQiixF0S+K9I9I0kKSVFKWLCGiEqksJYWihVAUsrWqRLa02PdlZgxj9n3+133qmd4ZszzvzLs8z/N+z3W5kvc859z35z7vPN+5z+aVk5OTAxYSIAESIAESIAESIAGHEfCiwHIYSzZEAiRAAiRAAiRAAooABRYHAgmQAAmQAAmQAAk4mAAFloOBsjkSIAESIAESIAESoMDiGCABEiABEiABEiABBxOgwHIwUDZHAiRAAiRAAiRAAhRYHAMkQAIkQAIkQAIk4GACFFgOBsrmSIAESIAESIAESIACi2OABEiABEiABEiABBxMgALLwUDZHAmQAAmQAAmQAAlQYHEMkAAJkAAJkAAJkICDCVBgORgomyMBEiABEiABEiABCiyOARIgARIgARIgARJwMAEKLAcDZXMkQAIkQAIkQAIkQIHFMUACJEACJEACJEACDiZAgeVgoGyOBEiABEiABEiABCiwOAZIgARIgARIgARIwMEEKLAcDJTNkQAJkAAJkAAJkAAFFscACZAACZAACZAACTiYAAWWg4GyORIgARIgARIgARKgwOIYIAESIAESIAESIAEHE6DAcjBQNkcCJEACJEACJEACFFgcAyRAAiRAAiRAAiTgYAIUWA4GyuZIgARIgARIgARIgAKLY4AESIAESIAESIAEHEyAAsvBQNkcCZAACZAACZAACVBgcQyQAAmQAAmQAAmQgIMJUGA5GCibIwESIAESIAESIAEKLI4BEiABEiABEiABEnAwAQosBwNlcyRAAiRAAiRAAiRAgcUxQAIkQAIkQAIkQAIOJkCB5WCgbI4ESIAESIAESIAEKLA4BkiABEiABEiABEjAwQQosBwMlM2RAAmQAAmQAAmQAAUWxwAJkAAJkAAJkAAJOJgABZaDgbI5EiABEiABEiABEqDA4hggARIgARIgARIgAQcToMByMFA2RwIkQAIkQAIkQAIUWBYaA7Gxsbj//vvx9ddf48cff0S7du3yeDdlyhS88MILWLp0qapnxHLq1ClMnDgRn332GSpWrIgRI0Zg6NCh+Pnnn9WfJ598EoGBgW4xXeP34osvYsKECW6xwcydFjc+Nd+io6Px4Ycf4qabbsL1118Pvc+ZmQ1tJwESsB4BCiwLxbS4F5EZBNb06dMxduzY3KgsWbIEdevWRfv27fHYY4/h9ddfp8Ay6ZgtbnyKWykpKXjmmWfwzjvv5P6SoOc5kyKh2SRAAhYmQIFloeAW9yIyg8DSbJw3bx6GDBmC7Oxs/PLLLxRYFhinxY1PCiwLBJkukAAJ5BKgwLLQYCjuBVaQwEpKSsIHH3wAyRRt374drVu3xtNPP43/+7//Q5kyZbBp0ybcdtttKqvw8ssvw9/fP/ffOnbsiGXLliEiIgIHDhxAnz59EB4erqZ3KleunIdsTk4O9u3bhzfeeANffPGF+uyee+5R2aqrrroqzzSQ9mDz5s3Rv39/jBw5Mk9b2hTn8ePHMW3aNKxcuRLlypVTdcX2KlWqqPpim/zboEGD0L17d7z55pvYsmUL7r77bjVV2qJFi0Kjn5CQgPnz50OEnhTx/+zZs3j11VdhO0VYHL/8HRw7dgz33Xef+uePP/4YderUUX+X/p544gl8/vnnWL9+vZre1dN2QdOWWiyk3U8//RQNGza8wk+NTd++fVGtWjV89NFHKkM4fvx4ZGRkYOHChcp/8fn222/HmDFj0LJlS3h5eam2Ll68iFmzZqnp5hMnTqjPHnroITz66KO5GcZDhw5h6tSpWL16tWIt/km7mzdvLnAK23b8agb/73//w1tvvaWmhmXqW8bjH3/8oTKZAQEBavrYtk9hVpzt+WFoDJ9//nk0a9ZMjdE///wTvXr1wuTJk1GzZk31SFpaGlatWqU+l+/KrbfeqrjccsstkPEt08aSgZXx3aNHD2RlZeX+m7Qt/fj4+OSOS/l/mQIXe2WcSdwkVvl90uwbNWqU+q6J71KE97PPPqvGvhTJ/r377rt52rr33nsxfPhwNd1uy1fiJt8FmYq/+uqrIW337NkT3t7eqq3iOBY1fuRnBAsJkABAgWWhUWCvwJIfovKDVRMRtihETMkP7zNnzqBfv35KWMkPVRFQL730knpxyN/Xrl2L6667DmvWrMFdd92l/l3WUMmLxLZ89913ePDBB9XL2LaIoFu0aBGqVq2au35M+7wogXXDDTfggQceUC862yLiSaaXRGRpL4GCQty5c2clLMWH/EVepOPGjcPMmTMLHB2awNLDz9fXN08bti9dEYYiZKWI+JQXetOmTfHee+8p3sXFRtourcCyNU4Ek2QNpd85c+bksbt27dqKpwg/eZEXVEcesBW/Im63bdtWIMOC1gjqEVht27bFTz/9lKdNrc/C7LK1vSBjNIYFfSYiRliImBM+4rdtEXGzYMECiFDVvgOamLp06ZIaoxs2bFCxFSEl6wdFlMnfRayJWBQBlL/Mnj0bTz31lBK0Rdkn31H5PspYKMg+aVeel/Esolhbo5m/P/FDfjGS77AejgV9t6R/+UWEhQRI4B8CFFgWGgkFvaAKck97IckPeMkiderUSWV35DfZ3377TWUL5Dd4yTx06NAh94UgmZVrrrlGZSLkh7GUt99+W2WItN/eN27ciC5duuTpVl40AwcOVO1pL3GZ+psxY4bKEGgvseDg4NyXie1CfHlJ267BkpedJvJEnMmLXLIu0p6IO+1Z7SUgL9i5c+eqTIwIvUceeQTp6em54jA/I3np9e7dG3Fxccq/O+64Q70IBw8erASdJrD08JMsR/6iZdEefvhhlRGTTKGIQhE30p9kkvS2XVqBJWwke9mmTRvFRIRe165dVTZSbCtfvrzKOEmMJCsj2RPJTIlgkGdk3IhokMzXa6+9lstGRKKMC8lAiUCRLKVkyYYNG6aydQUJLOFU3Bqsxx9/XMVexoDEQX4R0LKrO3bsKNb2gjZIaAxF7Eu27Nprr1XZRckkSUZL7E5NTVVMatSoocZSrVq1FCv5pUHL2orgll9GQkJC1PdDsn/CSXjVr19fZYsks6ttMBFGwlhiL5lLybJu3boVAwYMgPxyoWWCbe0TMdekSRMl2uR7KELctl0RZIsXL1Z2yi9O8l3W1i4mJyfnCiyNozyvfQ9FDIpvesaAjE/53uUfP1o2zUI/VukKCZSYAAVWidEZ70F7BJYICPlNWl6YtmJGpjrk3+Q3Y5l+k9/GNaEi4qhbt27qRRMWFoaoqCg1PfLcc88pARUfH69eRvJD17aIaJOXh+1LQz7XpssyMzPxySefoF69eroElggBeXnLi6WgomUQpE1tilCmdYKCgnTtSNMyEdKH9pxw0USdvNhHjx6tm19+G8+dO6deoiI05EUuL115We7cuRMrVqxQL2O9sSmtwNJeqtqLUWIv01YFFdspYeEh8f/111/Vy37dunUqO5mfjYg38VXKhQsXcjM6JRVYIpBld6EUbVxqAkLEqR7b8/umMRRxLn9EpOSfZpX/l+xOQUUTT/JfEXsyfiSz+/fff6vxJ98XmaqVqcNKlSopEShjS8aTTClK//Kdke+W/BIg2Vn5fmnTsZp9thkiEUsyHS6ZMBnn0ocU+WVGhOa3336rRLrYnV9giYDSMs/yjNgpU4kitqQt+aw4jt98843yLf/4Md5PRVpEAu4jQIHlPvYO79meKUKZmsq/W0szSHtxaZkaLaPTqlUrlcUQcabt8hKxIO3IC0P+XcvI2DqXPwOlZRE0e8+fP5+7VqigdWL5n7f9TbwgiNoLRfst23b3YXGMCnpxa/bachFRqZdffhttRaxME8rLVQSoxk+ye3rbLq3Ayr8zs6jpKBHIIhRkPY8IwPfff/8K/DJmbNnYiveCslP5Gygug2UrzPILLMmgydq6gopme0Hr0fQwFPErgqKwotmlZe4kayfT65LRFTEuU3SS3ZKMoIgXbXo4JiZGfSbCRgS3FBG7Ip6EcWFZXaln+12R9VOSzZNfCLR2NFvzCyzb75vUyf89XL58ebEcNR7u3tnr8B+ibJAEHEiAAsuBMN3dVHHiwfYHsj0ZLG0B9sGDB5UY2L17t8oeyVSXTC/IVJFM/xV2vpYzM1iFZUIKE0rFMZLntIX9tr+dOzKDJX1I5kdeiiJYq1evrl5o2uJoydCVJoOlZSRkwXJxi9zzvyC1DFZRZ31pIkI2P8iaJFnALlNrMt0rz8nGBW3KWJvyFJ8dkcEqSmBpGSx7zynTI7C0DFZxgsJ2LZ2c5xUZGakywSKYT58+raaDZeo5f1xEWMq0vEzHyrS39KdNt2v2aWupJLOVP4MlWVBZfyj9yViStXKSWZSp3fwCS9awaRspJC6FZbCK4phf3LrrbDp3/8xl/yRQFAEKLAuNj+LEQ/7skPaiLGoNlraGyHbqSNYkyfoQeSHIdIcIMG2aRNZo5S/alJi8PEqzBkteILJLSn6rl5eW+CNrSV555RXVpbYjS8sOFPQSKI6RtKN3DZY9/PIzuXz5ssr6yc44eTkJN9tF93rb1s4Nk0XWEiPJfmhraorK2hT2gtTWh8l6PJl+kv9KrOVFLYuuJUMpf+QlLpkq2SUoU4XymQhE7aXsiDVYEkcRoNpi8fwH6Ob3QYSDjJGibBeBk7/oEVgyjS2/lIiwkcydTJdq66XkFwzxNzQ0FFpctelrGacilrXpZelbE+6JiYlq+lTGm6ybko0XshBdWMrUsSa4C1ojJlN0Mn5k2lumlffs2aMybLJDVdZRSZHMmOwELWgNluy8FJvKli2rxo3U1dZCyrEoxXEU/6S/4gSnhX680hUSsJsABZbdyIz7QHHiIb/AkukJWQQrv03nL9ouQm0XnJZxEbGkrXGS38hl2kNebMWtxZCXgCzilheIbdF2ETZu3Fj9c0FThFoGTPqWIi8tyf7IIvH8uwi16Ut52ZVUYMnLVHYQyouxoKKJCHv4FdSOJkI0v+Ulp6270du2JojyTwtJmyURWIXtjJTMpbxUZZr4q6++Ui9y2z5lobfER1vHJNkbeflqR3Lk97+wzKNt9k6ekR2qkpmSRfTFCSyZWi1o56Wt7QXFQY/AksNuCxoTtrvvpG3b6V/5fy0Lpa3rk3/TsnpSV4SUfC/yx08yUJIRls0BRU3bat/T/fv3q++E7S5d2ZkrmTFZnyVTh/L3wnYRaovVb775ZnVEQ3EcmcEy7nuAlhmHAAWWcWJRakvsFVjSoZ6zlqSe7fSOtqjWdr1McVu0izsHS3O+IIElxybImi/pQ4pMQcmOvt9//1399q29xEVwSVZFznWSUlKBJc+Kb7Jjy/a8JVlTU9pzsGyDbJspk11ksrjZtuiJjYhBET4iOsU+WYgtL1ptLZK9U4TSv4hg8V2yKjJVdeedd6oMh4hhEYDSp4hDyZ5JkekvyYLK7kzZXadlc2yvPRLfJGtS1DlYmu8iFsR+mXYWf0TQygu/OIElmcDibC+pwJK1WzImZNG+cBFhLzts5Yw2yehq50dJ+7JmUDK7DRo0yN28oS2aF+Fpu8BcWIr4kh1/IpZF6MjOS/klRsSVJr6Fh/ybnMmlZWyFu3wPxG/5fsn3QOrJOBDRJhkpqSPfXRFysrtRE1iyzkqmwuW7LFO8kyZNUjG0PeesqDFAgVXqH9dswAMIUGB5QJDpovEIyAtRpnlElMh9eyI8ZAE0CwnkJ1BQhq0klIr7BawkbfIZEiCBwglQYHF0kICLCdhOF0nXIq7kmAsWEtCbYSsJKQqsklDjMyRQcgIUWCVnxydJoEQEZD2bTCHJ+h3baZ4SNcaHLE+AGSzLh5gOWpQABZZFA0u3SIAESIAESIAE3EeAAst97NkzCZAACZAACZCARQlQYFk0sHSLBEiABEiABEjAfQQosNzHnj2TAAmQAAmQAAlYlAAFlkUDS7dIgARIgARIgATcR4ACy33s2TMJkAAJkAAJkIBFCVBgWTSwdIsESIAESIAESMB9BCiw3MeePZMACZAACZAACViUAAWWRQNLt0iABEiABEiABNxHgALLfezZMwmQAAmQAAmQgEUJUGBZNLB0iwRIgARIgARIwH0EKLDcx549kwAJkAAJkAAJWJQABZZFA0u3SIAESIAESIAE3EeAAst97NkzCZAACZAACZCARQlQYFk0sHSLBEiABEiABEjAfQQosNzHnj2TAAmQAAmQAAlYlAAFlkUDS7dIgARIgARIgATcR4ACy33s2TMJkAAJkAAJkIBFCVBgWTSwdMt8BHL+NdnLfKbTYhcQaPXYb3b1svOd6+yqz8okQAKOJUCB5ViebI0EkJUNZGRlQwSTj7cX/H28kJqRjZSMbCSny58spKT/8/9pGdlIz8pBZlY2soVdDtAmMgTHzqRi96EEBJbxRtUK/vD18YK/nxfK+Hkj0N8bFUP8EFTGGwH+3vD380Z6ZjYys3IQHODDCFiUgCME1qVLlzBo0CDs2bMnl1LTpk3x7LPPokOHDvDyKrm8T0pKwvz58zFw4ECEhoZaNAp0iwT0E6DA0s+KNUkgD4HM7BxkZOXA19sLWdk5uJiUiXOX03H2chpiEzNxKTkTccmZiE/JVGJLbxnWqTq2/noJC9ae1fWIiK9KIX6oUsEPYaH+CK/kjxb1yqJaRX9EVC6DcoE+SE3PViLNz7fkL1BdxrCS0wg4SmC9+OKLeOGFF5QIysnJwbFjxzBx4kQMGzYMrVu3LrH9It5s2y5xQ3yQBCxCgALLIoGkG84nIBknP28vlXk6eTENR2JScOZSGs5eTkdCapbDDLBXYBXXsb+vF+pEBKJeRCDq1whEq4blEBkeoESfZMRYzEHAGQJL83zXrl344osvMH78ePj5+WHnzp1KhB05cgS33367+nulSpVw+PBhvPnmmyhXrhxWr16N+vXrY9q0aYiMjMTYsWOxZs0aVK9eHe+//z7q1atnDrC0kgScRIACy0lg2az5Cci0np+Pl8pE/XU+GYeiUnD8QiriHSimCqLkaIFVWCQiIwLRrE4wbmlZAU3qBCM40Ef5y2JMAs4UWFFRUZg6darKQCUkJGDcuHF4/vnnlYBauXIl/vjjD0yYMAEnT55UmS75rH379li+fDn279+PSZMmITExkRksYw4dWuUmAhRYbgLPbo1JQESVlL/PJ2Pf6SQcjEpBYprjslN6vHaVwMpvi0wtSnar83WhaFm/HLKzc1A2kGu69MTMFXWcKbBsp/d++eUX7N27F6NHj1Zrsi5evKgyWyKq0tLSVAZLxFhISIjKaH3wwQfqs9TUVAosVwwE9mEaAhRYpgkVDXUWARFVstB818kEJaqOxqQ6qytd7bpLYOU3TtZx3XJtBXS+riJCy/py/Zau6DmvkjMFlm0Ga/PmzcqJ3r17q/+mpKRg+vTpGDBggPp/TVAFBgZSYDkv3GzZAgQosCwQRLpgPwFZRyWLkHaeSMBvJxJxPNa9osrWA6MILFubGtYMQo+2ldClVSjKBftyKtH+IVfqJ5wpsL7//nts3LhRLXYXgVVUBosCq9ShZAMeQoACy0MCTTehslSy4+/A+WRsOxyP/WeTDInFiALLFpRktvrcUhUdm1dQuyflqAgW5xNwhsDKzs7G0aNHMXny5NxdhLLOqqg1WEUJLHlO1mqFh4c7Hwh7IAGDE6DAMniAaF7pCUi2Ss6I+v7QZWw/lqCOTTByMbrA0th5e3vhzjYVcd+tYagVVoY7Ep08qBwlsGzPwfL19UWrVq3wxBNP4MYbb8w9B6uoXYSFCSwfHx+1Puurr77Cu+++y12ETh4PbN74BCiwjB8jWlhCArK26kJiBrb8HYfdJxNL2IrrHzOLwLIl0ywyGPd3DsMt14bCmxsRnTJoHCGwnGIYGyUBEiiQAAUWB4blCKRn5uDYhRRs+isOh6NTTOefGQWWBlkOOn24azX0bF9ZHWzK4jgCFFiOY8mWSMAVBCiwXEGZfbiEgJyqfiAqGV//cQmnLqa5pE9ndGJmgaXxCArwweA7w3Fvxypq2oknyDtjpLBNEiABIxOgwDJydGibLgJpmdnqaIV1+y+aWlhpzlpBYGm+yEnxA++ohge6VFP/RKGla0izEgmQgAUIUGBZIIie6oIsXo+OT8eavRfVtTVWKVYSWFpMQoJ8MLh7BO7tVJVrtKwyUOkHCZBAkQQosDhATEdAFq+LuPpiTyz2nDLP4nW9oK0osDTfa1UtgxH31sT1jcpx16HeAcF6JEACpiRAgWXKsHmu0dk5wFf7YtXOQKsWKwssLWatrw7B+P61UaWCHxfDW3Ug0y8S8HACFFgePgDM4r5krQ5Fp2DVrgvq8mUrF08QWFr8HulWDUO6R0DO1GIhARIgASsRoMCyUjQt6Et6ZjZSM3Kw4rcY/H7GmCevOxq7JwksYSeXTE988Co0rRPMU+EdPZjYHgmQgNsIUGC5DT07Lo6AnGe1/Vg8Vu2+gJyc4mpb53NPE1ha5O68sRLG9KsFby8v+Psxo5V/RAe0GWTXIE/9ZaFd9VmZBEjAsQQosBzLk605gIBkrZLTs/Hxjhh1b6CnFU8VWBLnyuX9MOmhq9C8blkEluEdh7Zj3xEC69KlS7C9Kkdrv0ePHpg2bRoCAwMd8nVLSkrC/PnzMXDgQMTGxsL2eh2HdGCCRg4fPuyRfpsgNC4zkQLLZajZkR4CstZKdgZ+ujPGo7JWtmw8WWBpHPp3CcPwXjX0DBmPqeMogfXiiy/ihRdeQGhoqNPYiZBzRT9Oc8ABDVNgOQCiyZugwDJ5AK1kvhwY+vGvMZY8esGeOFFg/UOrQY1AvDqkLuT6HR5QCrhCYNle8tyzZ088//zzCA4OxmuvvYbevXurC5y/+eYbzJo1CwsXLkRYWBhWrFih4iWfS0lJScHYsWOxZs0aVK9eHZMmTcK3336r2jpz5ox6TsTdkiVL0K5dOzz99NN44403sG3bNnXp9JAhQyAXRxdkS4UKFZCcnKwulZasWMWKFVW73bp1y72oWmzIzs7GunXrMHv2bBw7dgwNGzZUgk8uttZKRkaGbr8Ks0XaKuwzW4Hl7++Pd955By1atEDbtm3t+XHAuiYmQIFl4uBZxXQ50+pcXDo++CUKcRbfIagnZhRYeSm9NCgSHVuU9/hzs5wtsE6ePIlx48YpwSKCZOXKlThy5AhGjRqFVatWoWzZsujatSvmzZunBNGyZcvQvHlzTJ8+Hb169cLVV1+dGzjbDJbtFKEIrKFDh6p+2rRpg5dfflkJIGlDyuTJkzF69GglsAqzZePGjdi/f78SZtHR0eoZycjVrFkzt/+///5biUD5TETgp59+it9++w0vvfQSypQpk1tPxGFxfsnnhdki/hT2mfglInDkyJGKZYMGDSiu9PwAtFAdCiwLBdOMrshC9q0H4rBh/0Uzmu8UmymwrsTap1NVjOz73wvUKeAN3qijBFb+NViSVZGskmSZRFA9++yzKhsUHx+PqVOnqv8/d+6cyggNHz5cZX1EdERERKBTp06YM2cOxowZozJdWilKYEn2SdoNCQlR2a+YmBgluiTzJWKlX79+OHXqVKG27N27FwsWLMBTTz2lMlJBQUHFRm779u345JNPrlhntmfPnmL9EkFXGJeffvqp0M8SEhKwePFi1K9fH5LB6tu3b54sW7FGs4LpCVBgmT6E5nVAxNWHv0R5zPELeiNFgVUwqWaRwZgxpC5Cgnw9cpehowRWYWujROyIULItMsX3/vvvq6k4WQQ/ePBgLFq0CN27d8cPP/yADh06YN++fWpaz7YUJbBsF7zbTi9qU4siRCSbVpgttWrVwtq1a9Ui+rNnzypB9uSTT6J8+fK5JuTk5ODQoUPYvHmzynbt2rULN9544xUC6+LFi8X6VRSX3bt3F2qnGCPCUaYvU1NTVcbNUZsI9P4sYT33EqDAci9/j+xddgnGJmXivR/P40JihkcyKMppCqzC6cidhq8NrYfGtYMQ6O9ZuwydLbBWr16Ny5cv46GHHroiAFlZWSpzJeJGxI/UkfVNksnq3LkzWrdu7VCBJcKpMFu0jkREnT9/Xk0zduzYEXfffXeuDSJ8ZsyYgQEDBqipyxMnTqhpzvw7JfX4VRSXoj6TNVgiRiUrt379eiWuRGyxeA4BCizPibUhPE1Jz8bf55Ox5OcoQ9hjRCMosIqPyrj+tdG1dUWPOpjU2QJLpsEmTJiA8ePHo1GjRhCRIgvRJeMli8tFJEycOBEjRoxQYkaEw4EDB3IXu+fPYMnn0p4c2aBlrWTNkp4MVuXKlQu1ZdOmTTh69KjKCEl55ZVX1FTlTTfdlGuCCB8ROFJHpjqnTJkCEWQixvJPKRbnV1FcZH1ZYcwuXLiQ62taWppatyYZrSpVqhQ/wFnDEgQosCwRRnM4IbsEN/8Vh01/XjKHwW6ykgJLH/jB3cPx8O3hHrPD0NkCSwTIjh071K4/EU4ypSaCStYQSRHB8uijj6rMkKx9kvVFMg0n9f38/PIELT09Xe30++qrr5QAsd1FqEdg3XDDDYXaYruLMCAgQE1bSkZN/q4VET4iDDds2IDrr79erX+SXY2ymL5SpUp5bC3Or6K4FPVZ/mMaZPel8BKGssaNxfoEKLCsH2NDeCgnsX/0azR2HE8whD1GNoICS390et1cBaP61vSIuwwdIbD0k2VNEiCB0hKgwCotQT5fLAFZzL7wx3M4GJVSbF1WACiw7BsF7ZuVx8yhdeFj8QujKbDsGxesTQLuJkCB5e4IWLz/+JQsvP39WZyNS7e4p45zjwLLfpZytc68Z+p7/FlZ9pPjEyRAAs4iQIHlLLIe3m52DhCbmIG5357l4aF2jgUKLDuB/VtdTn6f90wDVCjrW7IG+BQJkAAJOJAABZYDYbKpfwhkZucgKj4dc7aehZzSzmIfAQos+3jZ1r6qWgDeebYBKoXkXXRd8hb5JAmQAE6s/z8AACAASURBVAmUjAAFVsm48alCCGRk5ajpwLe2nlFCi8V+AhRY9jOzfaJGlTJYOLIhKpenyCodST5NAiRQGgIUWKWhx2fzEBBxdSYuDW9sOQPZNchSMgIUWCXjll9kvTeqITNZpUfJFkiABEpIgAKrhOD4WF4Ckq06cykds7ecprgq5eCgwColwH8fl+lCyWRxTZZjeLIVEiAB+whQYNnHi7ULICDZqrOX0/H6ptOcFnTACKHAcgDEf5uQhe+LxjTi7kLHIWVLJEACOglQYOkExWqFE4hJzMCsTach1+CwlJ4ABVbpGdq2IEc4LHiugenPyRr+6RG7wMzuU9eu+qxMAiTgWAIUWI7l6XGtJaRmKXF1KTnT43x3lsMUWI4nK4eRzhpa19QnvjtCYF26dAmDBg3Cnj178kDu0aPHFRchlyYKcv/g/PnzMXDgQMi1NbbX45SmXaM8q9e//NflGMV+2uEaAhRYruFsyV5kUfvszWfUwnYWxxGgwHIcS9uW5FqdZ++tadq7Cx0lsOSOvhdeeAGhoaHOAQ1AhJwr+nGaA8U0bOtfUQKSAstdETJGvxRYxoiD6azIzsnBgu/P4+/zyaaz3egGU2A5L0JyQfSA26ohwN/beZ04qWVXCKydO3cq8XXkyBH07NkTzz//PIKDg/Haa6+hd+/eqFevHuTS4lmzZmHhwoUICwvDihUrlMfyuZSUlBSMHTtWXa5cvXp1dRm07WXP8pyIuyVLlqBdu3Z4+umn8cYbb2Dbtm144oknMGTIEPj4+KAgWypUqADby54rVqyobOzWrVueC5RF2JSkn9tvv135LxdCSxtyYXW5cuWwevVqden1tGnTEBkZeYV/X375JcLDw7Fo0SJVb+bMmYqVJrBGjRqFefPm4bbbbkOLFi0Up6VLl6p+unbt6qQRw2bdTYACy90RMGH/qRnZWL3nArYf5cXNzggfBZYzqP7X5rj+tXF764oINJnIcrbAOnnyJMaNG6cES8OGDbFy5UoltEQcrFq1CmXLllViQISCCKJly5ahefPmmD59Onr16oWrr746F3JhGZ4zZ85g6NChqp82bdrg5ZdfxrFjx1QbUiZPnozRo0crgVWYLRs3bsT+/fuVMIuOjlbPiCiqWbNmbv8ibOztR4SR+PzHH39gwoQJEB7Dhg1TPNq3b4/ly5erfkUwJiYm5mboJIMlfUm9m266KU+9EydO5E6P7tixA8ePH8eAAQOUCH311Vfx8MMPo1atWs4d8GzdbQQosNyG3pwdy8nsPxy6jHW/XzSnAyawmgLL+UFa8FxDNL0qGP5+Xs7vzEE9OEpg5V+DJRkVyfZIlkkE1bPPPquyQfHx8Zg6dar6/3PnzmHdunUYPny4ymaJ2IqIiECnTp0wZ84cjBkzRmW6tFKUwJKskLQbEhKisl8xMTFKoIjoEFHVr18/nDp1qlBb9u7diwULFuCpp55Cq1atEBQUdAVhLftUXD/St7Qnok58vnjxIsaPH6/EUlpamspgaW3YTvelpqbmEViF1RNBqa0/E//mzp2LESNGKJ6ffPKJEq/+/v4OGiFsxmgEKLCMFhED25OZlYODUSlY8MM5A1tpftMosJwfw5AgHyyf1MRUp707SmAVtjZKxI4IJdsiU3zvv/8+ZCpOpscGDx6spsG6d++OH374AR06dMC+ffvUtJ5tKUpg2S54t51e1KYW+/btq7JHhdkiGZ+1a9eqRfRnz55VguzJJ59E+fLl82Sw9PYjD9lOb0o2TbJMUmzbKEpgFVbPVmAFBASo7N+tt96K33//XbWv9ev8Ec8e3EGAAssd1E3a58WkTExbfxIitFicR4ACy3lsbVtuFhmMRaMbuaYzB/TibIEl64wuX76Mhx566Aprs7KyVOZKxI2IH6kze/Zslcnq3LkzWrdu7VCBJcKpMFu0jnJycnD+/Hk1zdixY0fcfffddgssyVgVlcFypMAKDAzErl27cPDgQbU2S4SkrNNisS4BCizrxtbhns3cdBqnLpZux2C1EH/0ub4Kalcq8880REqmmm7cfiwBRX1m68zQjhFoEBaYxz85SX7Tn5ew91QSHrgxDBHl/SHnc63efQF/nUvGjZEh6Ny4Atbtv4jfTiQ6nI0jG6TAciTNotvq06kqnrqnuikOInW2wJLpQVl7JFNkjRo1wu7du9VCdMl4yeLy9evXY+LEiWqKS8SMTOcdOHAgd7G7LWnJYMnn0p4caaAJFduMjgiOwjJYlStXLtSWTZs24ejRo2oNlpRXXnlFTVXK+iet5N+9V1g/sjBdW+tV0BqsogRWQf6JT7Z95/c3Li5O8ZR6wln+y2JdAhRY1o2twzyTdVdr9sTi56PxpW5zwI1hSlx9sScW0fEZ6NWqMkICfPHuD+fQtWnFQj+LScgosO8yvt4Y1ilCfTbnm7O4pVEFtK5TDl/uu4jbm4aqKc3lO2Pw5C0RkMX57/5wvtQ+OLsBCixnE87b/kuDInFLywqGP77B2QJLMkKyEFsWcYtwuvHGG5WgEuEhRYTDo48+ihkzZqi1T4sXL8ahQ4dUfT+/vBdrp6enq/VLX331lRJKtrsI9Uzd3XDDDYXaYruLUKbdZNpSMmryd3sFlmTebHcr5t9FWJjAkkX4BflXnMASxiII69aty+lB137N3dIbBZZbsJunUznrat/pJHz4S5RTjBZR1bZuiMo07TqZN7NU1GeaMT1bVMK1tcvh83+f73t9FVxVOQAvrz8FyXRJ2X82CR0bVMCX+2Kv6MMpTpWyUQqsUgIsweOfT22KGlXKlOBJ1z3iCIHlOmvZU0EEoqKi1K5HWV/G3YPWHyMUWNaPcak8jEvOxItfnoSce+WM0rtVFTQMC8QHP0fhZL7px6I+E1uqlPPDoPbhuJCYnpuZElFmm8E6HJ2CqiH+uJySiSU/OUckOpoLBZajiRbfntxZ+NGE/44ZKP4J19egwHI9c0f2+Oeff6pT9EeOHKnOGJMlEizWJkCBZe34lso7yV4t+P4cDkWnlKqdwh6+tlZZ3NWiEn49loCv8h37UNRnWnudG4eiQ/0QrNkbm7uuStZx9W9TFdUrlFFrsCT71rJWMP4+n4IbriqnHt1xPEFNGxq1UGC5JzL9u4Thse4RCCxjvkNI3UOMvZIACRRFgAKL46NAArJeSc67yi98HIWrcXgQel9XBUdiUrBse3SeZov6zLaiTAEG+Xvjra1nkZZ55UXTsj7riU4RuJCYoRa9n4tPR0JKFppUD1J9Ho1JdZQ7Dm2HAsuhOO1qbM7T9XFt/XKmOh/LLgdZmQRIwGUEKLBchtpcHUUnZGDaupNOMbpNZAhubVQBsnB9yc9RecRRUZ/ZGlOrYhk82DYMh6NT8fGveQWabYarTWQ5fP3HJdzeJBQ7TyQqsXXnNRXVInjJZBmxUGC5LyqVy/th9dSmpjvl3X3E2DMJkEBhBCiwODauICBTg/O/O+uUDE+7uiHodk1FJYw+2h6dR1wV9Vl+I6+rLdOLlfHdgThs+TvuCh9kfdZDbcNwJi4dK3+7gGc6V2cGi2NdF4E7b6yEMf1qmfK+Ql0OshIJkIBLCFBguQSzeTpJz8xWxzGs3h3rFKOfvrU66lT+bzu1dCLTe5/9dkHtJizsM6knOwZ/PByP9fsv4n9NQnFT/fL4fE9sgZkoWewu67hkKvB4bCq6NauImxuUh7eXF7Yfjcdnuy44xT9HNMoMliMolq6Nt0c0QKuG/6zZYyEBEiCBkhCgwCoJNQs/k5CWhYlfHEe2czYNWpic41yjwHIcy5K2FF7JH19MbQpvb+70KilDPkcCnk6AAsvTR4CN/3Kg6IqdMaY4K8rKYaPAMkZ0H+lWDYPvjICvD0WWMSJCK0jAXAQosMwVL6daeyQmFW9tPePUPth48QQosIpn5Koaa6c1g2SzWEiABEjAXgIUWPYSs2h9ucB59pYzOH2pdHcNWhSPS92iwHIp7iI7a311CGYNrWuKuwqNQ42WkAAJCAEKLI4DZGXnqIXin+ww7uGbnhQmCixjRXv2sHpo36y8sYyiNSRAAoYnQIFl+BA530BZ0D5pzXHEp2Y5vzP2UCwBCqxiEbm0Qq2qZfDZi03B9e4uxc7OSMD0BCiwTB/C0jkgxzJ8c/Ay1ue7qqZ0rfLp0hCgwCoNPec8+1yfmrjnpirw8+WCd+cQZqskYD0CFFjWi6ldHqVn5WD858chQovFGAQosIwRB1srQoJ88PWM5hRYxgsNLSIBwxKgwDJsaJxvmBzwufmvOGz685LzO2MPuglQYOlG5dKKQ3tG4IEu1SiyXEqdnZGAeQlQYJk3dqW2XK7EGbv6GOS/LMYhQIFlnFjYWlLGzxtbX2/OHYXGDA+tIgHDEaDAMlxIXGOQiKqtf8epa2dYjEWAAstY8bC1ZnivGujfJcy4BtIyEiABwxCgwDJMKFxrSE4OMP6L40hK485B15IvvjcKrOIZuatGUIAPts5qztPd3RUA9ksCJiJAgWWiYDnKVJkQ/OVIPD7dyXOvHMXUke1QYDmSpuPbGtOvFnrdXMXxDbNFEiABSxGgwLJUOPU5I9ODMzedxvnL6foeYC2XEqDAciluuzsLC/XH2unNeC6W3eT4AAl4FgEKLM+Kt/L2cHQK5nxz1gM9N4fLFFjGj9PLgyPR+bpQ4xtKC0mABNxGgALLbejd03FKRjaW/RKN/WeT3GMAey2WAAVWsYjcXqFZZDDeHtGAOwrdHgkaQALGJUCBZdzYOMUyuQ7nhS+OO6VtNuoYAhRYjuHo7FY+nnA16tcIdHY3bJ8ESMCkBCiwTBq4kpgta6/kUNGNPFi0JPhc9gwFlstQl6qjHm0rYdR9tRDg712qdvgwCZCANQlQYFkzrgV6lZmdg2nrTuJiUqYHeW0+VymwzBEzb28vbHurJU92N0e4aCUJuJwABZbLkbuvw2MXUvHGljPuM4A96yJAgaULkyEqTR8ciS5c7G6IWNAIEjAaAQoso0XESfakZmRj5a4L2HE8wUk9sFlHEaDAchRJ57fTol5ZzB/RAH4+Xs7vjD2QAAmYigAFlqnCVXJj5eT20SuPIp33DpYcoouepMByEWgHdbNxxjWoGOLnoNbYDAmQgFUIUGBZJZLF+PHXuWS88/05D/HW3G5SYJkrfiP71ESfW6qay2haSwIk4HQCFFhOR+z+DuTsqxU7Y7DrZKL7jaEFxRKgwCoWkaEqNKwZhMVjGnGxu6GiQmNIwP0EKLDcHwOXWDBKpgcz5RZCFqMToMAyeoSutG/Dq9egcnlOE5ovcrSYBJxHgALLeWwN0/LRmFS8uZW7Bw0TkGIMocAyS6T+s3PEvTXQ79Yw8xlOi0mABJxGgALLaWiN0XBaZg7W7L2AbYfjjWEQrSiWAAVWsYgMV0F2E84eVg9lA30MZxsNIgEScA8BCiz3cHdZr7Jr8JUNpxCbmOGyPtlR6QhQYJWOn7ue/v7Nlggqw1Pd3cWf/ZKA0QhQYBktIg6251JyJiavPeHgVtmcMwlQYDmTrvPanju8Plo3DnFeB2yZBEjAVAQosEwVLvuN/elIPJbvjLH/QT7hNgIUWG5DX6qOu7ethIkPXlWqNvgwCZCAdQhQYFknlld4IsczfLQ9Gr+fSbKwl9ZzjQLLnDENr+SPVVOa8lR3c4aPVpOAwwlQYDkcqXEazM7JwfjPjyM5Pds4RtGSYglQYBWLyLAVNs9sjgplfQ1rHw0jARJwHQEKLNexdnlPFxIzMPWrky7vlx2WjgAFVun4ufNp2UnYvll5d5rAvkmABAxCgALLIIFwhhk/H43Hpzu4/soZbJ3ZJgWWM+k6t+272lXGhAG1ndsJWycBEjAFAQosU4TJfiNT5Xqc32Lw2wlej2M/Pfc+QYHlXv6l6T0yIhAfjm2EMn48rqE0HPksCViBAAWWFaJYgA/pmdl49evTkGlCFnMRoMAyV7zyW/vTnJbwp8AydxBpPQk4gAAFlgMgGrGJtMxsjF55zIim0aZiCFBgmXuILB3XGI1qBZnbCVpPAiRQagIUWKVGaMwGTsSm4fXNp41pHK0qkgAFlrkHyPBeNdC/C+8lNHcUaT0JlJ4ABVbpGRqyhW8OxOGLPbGGtI1GFU2AAsvcI+SONpUw/oHa8PP1MrcjtJ4ESKBUBCiwSoXPmA9zgbsx46LXKgosvaSMWa9hrSAsfK4hAnkvoTEDRKtIwEUEKLBcBNqV3YjAenPrGZyNS3dlt+zLQQQosBwE0k3N+Pt6Yduca+HFBJabIsBuScAYBCiwjBEHh1qRA+C5FUeRlS1/YzEbAQoss0XsSnu3zmqOkGCe6G7+SNIDEig5AQqskrMz7JPxqVl44YvjhrWPhhVNgALL/COEOwnNH0N6QAKlJUCBVVqCbn7+tqEzlAUzhvdF8wY11d8vJSQjLhW4kJSF05fScexCCk5eTHOzpexeLwEKLL2kjFtvxuN10alFBeMaSMtIgAScToACy+mIndtBQJtBqoPUXxbmdvT1z/uxbc9BXFO/JhpeFY5a1SohKMAfiSlpkPVZqVk+iEnKxOmLaTh6IRWnL1F8OTdK9rVOgWUfLyPWHtgtHI/fFWFE02gTCZCAiwhQYLkItLO6yS+wklLSMPqN5Vj4+Xd5uiwXHIB6NcJQt2ZV1K1RVWW7GtYOR81qlRDg74uklHSkZuYgJcsbMYkZOHUpDcdiUnGGC+WdFbpC26XAcjlyh3d467WheOWxSIe3ywZJgATMQ4ACyzyxusLS73cdgEwRSqbq1w8nqs/jEpJx39j5+GbHX7o9K182EHVrhqFejapKgDVvUAsNaldDrbCK8PfzRWJKOtIyc5Cc+Z/4OhqTinOXuUtRN2Q7KlJg2QHLoFWb1gnG3OH1ERzgY1ALaRYJkICzCVBgOZuwE9vXBFaHlg2xaf5I1ZNMA15//yQcOxvjkJ5DywUp8SVZr3o24qtmWEX4+vggKfU/8RWVkKGmG4/EpCIqnuKrpAGgwCopOeM8Fxbqj1VTmvDSZ+OEhJaQgMsJUGC5HLnjOnzrk00YOftT9L+jLRZOeCS34eC2g5GVne24jgppqWL54DzTji0a1kL9WtVQMywU3t7eSE7NUNOOyZk+SnCJ+Dock4KYBF5AXVRwKLCcPnSd3oGvjxd+nsuzsJwOmh2QgIEJUGAZODjFmTZ14RrIn/GDeqg/UmSKsFqXp4p71OmfV65QFnX/XfNVv2aYWvMl4qtG1VB4eXkhKS0jd9rxfHw6Tl38R3zFJmY63Tajd0CBZfQI6bNv21stUcbfW19l1iIBErAcAQosE4d00JT3sfSrnzBjeB882beL8uTQySg0u3ecob2qEloO9f6ddqxfKwzXNKgFEWEivuRo1OTUdKRmQa35On/5P/F1MckzxBcFlqGHr27jtsxsjvJlediobmCsSAIWI0CBZeKAdnl8Bn7YfQAb543ETdc2VJ78sPsgujz+qmm9CqsUojJfst5LMl6ygF/EV/WqFdTJ9ClpMu0IJGV6q0X2WuYrLtk64osCy7TDN4/ha6c1Q3glf2s4Qy9IgATsJkCBZTcy4zzQesBk7D14Ko/AWr7pVwyYsMA4RjrQkvDK5XOnHWWXo4gvyYRVr1IBmVnZSFbTjkBixj/i6+SlVByOSkW8KDITFQosEwWrCFMXj2kE2U3IQgIk4JkEKLBMHPeCDhl94+NNGP3Gpyb2qmSmR1QJVVkv2e3YsHY1NFPiqyrCq4QiIzMrN/OVmOGFc5czcDI2FYdiUpAoc5EGKxRYBgtICc15e0QDtGpYroRP8zESIAGzE6DAMnEE8wssyeJMfudzzPhgnYm9crzpNapWzD1gtVGdcDSrW0P9f3jlCkjPyERyWibSsoCEdBFf6ThxUTJfKUhKd/5OzIK8pcBy/BhwR4tvPFkP7ZqWd0fX7JMESMAABCiwDBCEkpqQX2DJ+qQxby7HOyu/KWmTHvecnGSvHbDa6KpwNKtXA5E1/hFfqekZSPlXfMVr4ksyX9EpSHGi+KLAssYwnDGkLjq15H2E1ogmvSAB+wlQYNnPzDBP5BdYicmpGP7aR1i67ifD2GhmQ2qHV1aZLhFgjetEoEnd6moKslrl8khJzUBKeqba7RifJpmvNByPTVOZr9TM0mW+KLDMPGr+s33ao5G4rVWoNZyhFyRAAnYToMCyG5lxHsgvsOKTUjDkpSVYtXWncYy0qCV1IqrkTjteLeJLMl/Vq6BapfJISk1DSnqWmna8nAqclWnH2DSV+UrXIb4osKwxaJ7pXQP3dw6zhjP0ggRIwG4CFFh2IzPOA/kF1uXEFAyc/B6+/GGPcYz0QEtkilFdLVSjKq6uG4EmkTVQR4mvEHWVkYiv1EwvXE7Lwdm4NBy/IOIrGZr2osCyxqAZ0iMCg+4It4Yz9IIESMBuAhRYdiMzzgMFCSw5ouHrn383jpG0JJeAF5B7r6NMPTaJrI6rI6ujTvXKKvMVn5SK1PQsVAwJwvvrz2PB2rOkZ2ICg7tHYPCdFFgmDiFNJ4FSEaDAKhU+9z5ckMDqP/5tbPrlD/caxt7tJuDt7YVVrz2Fdi0a41xsOhZtOI9NOy/Z3Q4fMA4BCizjxIKWkIA7CFBguYO6g/q8UmAlo//4Bdj0y34H9cBmnE2gQe0wvDXqAbRu1gC/HUzA0k1R2PF3grO7ZfsuIMApQhdAZhckYGACFFgGDk5xphUksB584V1s+IlThMWxc/fnt7e7BlMe74WmdSOw9udYfLwlCodOp7jbLPbvQALP9KqB+7twkbsDkbIpEjAVAQosU4XrP2NPnLuAhnePUdfF/PrhRPWBLHIf9OL7WPv9bpN6ZX2zh9zTCc/0vwNVK4Zg5fcxWLY5CjFxGdZ33AM95DENHhh0ukwCNgQosEw6HL7fdQC3DZ2BDi0bYtP8kcqLhKQUDJ3+AVZs3mFSr6xr9tSh96D/HTfDz9cPi78+j8++i0FGZo51HaZn4EGjHAQk4NkEKLBMGn8tgyWHYR5Y/bLyIiklDSNmfowlX/5oUq+sZ/Z7Ewei+02tEBOXqYTV+u0XreckPSqQAK/K4cAgAc8mQIFl4vjnX4OVlp6BsXM+w9zlW0zslflNrxFWEfPHPoh2LRrh96NJauH6z3/Em98xemAXAV72bBcuViYByxGgwDJxSPMLrJycHEx5dw2mvb/WxF6Z1/Sbr2uE6U/2QfMGNbB1Vxw+2Hgef51INq9DtLxUBBaPaYSmdYJL1QYfJgESMC8BCizzxg43PDAZ+w6dwvYPJqJ5g5rKE7no+ekZy0rk1dwxA3Df7W0QWMYPB09GYdTsTws9tLRcUAA+fWWo6qfbk7PUf+W+viUvPoqmdWvg8KkojPz3+UfuugkjB3TF5AWf45Ovt5fINiM/9GD39hj1YA/UrBaKVd/FYNmWKHWWFYtnE1g7rRnCK/l7NgR6TwIeTIACy8TB7/L4DPyw+wA2zhuJm65tqDxZ+/0e9B41x26vRAA9cW9nzFy6AYvX/IApQ+9Biwa10H3460hITs3TngipN0fdj/YtGuDbnX+j65Mz1ecvDO6JAXe0xYT5qzB+UA/12RMvf4DN80fhclIK7nnuLbvtMvIDEx7tgUd63oqAMmXw4dfnseK7GKSkle6iZyP7S9vsI7BlZnOUL+tr30OsTQIkYBkCFFgmDmVBAmvHn8fQ4ZGX7Pbqw6mPoWnd6mh53wvq2X5db8SUx/8P4+Z+dkXWSTJmwYH+uBSfhMTktFyB9fbYB9G6WV3Vxvq3nlXtyL2IT/e7DePnrsTyTb/abZcRH5D1VT07tcblpGx88PV5rPkp1ohm0iY3E9j2VkuU8fd2sxXsngRIwF0EKLDcRd4B/U5duAbyR7JF8kfKyfOxaNBztN2tFySwZjzdB/NWbMFL7+Vd09WuRX3sO3gKy195QvVTWAZLjpJoWLsazl6IQ/9x79htk5EeqBgSjIUvPIKbrmuCw2dSlbD6ft9lI5lIWwxEwNfHCz/PvRZecgElCwmQgEcSoMAycdgLEljJqemo2PGftVH2lFEPdsOgu2/GpHc+x3e//Y33XhiIG5vXw8wPN+DFBZ8X2JSWpdIElkwdLpo8CNfUq6nWYH3x3W707ny9urqn/x1t4eXlhWXrflbThmYpNzSJxKvP3IfrGl2FH3+Pw4cbo7DvaJJZzKedbiIQFuqPVVOaoIwfM1huCgG7JQG3E6DAcnsISm7AW59sUgvJh/XpjNee6asaysjMQsT/nkZCUt51U8X1IovW3x73ELrf1EJV3fXXCUTWqILpi77E/BVbdQks20rS3vo5z+HomWi16P3PY2cQFRuPO9o3x8AX38O2PYeKM8mtn/e5rTXGDuyJejUrY9UPF/DR5iicik5zq03s3DwEZPfg3OH1ERzgYx6jaSkJkIBDCVBgORSnaxsr6DT3+KQU3PrYK/j98OlSGfPsA7dj8P91VAeXfvXjXrsFlmTEZHedTC9OGNQDH3+9XWW1pg79P4yftwofrf+5VPY56+GRD3bD0N63ITgoAEs3RWPFt9FISM5yVnds16IEbr02FK88FmlR7+gWCZCAHgIUWHooGbROQQJL7iMcPOV9NT1nT5n6xD14uHsHvLz4K2ze/oda01UltJy6jqewkn+KUKtXv1YYlk4dgt8PncIzMz/CdwvHGj6DNfu5+9G7y41Iy/DC4g1RWPVDjD34WJcE8hB4pFs4ht4VQSokQAIeTIACy8TB167LqVAuCOc3vak8ycjIVOuo5LgFe4pM6S1+8VF0ad0EPj7e2HPgJJ5/awVExMmOQlnw/s6qb/OsxypMYMlxDbL2SqYCf91/FBMf64kn+3aBr483Fq/5EcNfK9k5Xfb4o6dugL8vFk9+FLfc0BxnLqRh0frz2Lo7Ts+jrEMCRRKY8XhddGpRgZRIgAQ8mAAFlsmDH9b5SUjWSu4jlHsJpXy2eQf6jzf3rj1nhqVpvRp4/dn+4peOKQAAHQVJREFUaN00Etv/ilcL13cdSnRml2zbwwgsHdcYjWoFeZjXdJcESMCWAAWWyceDdhaWHJnQ4+aWypsDx8+hed8JJvfM8eYLn8lD7kHjOtWw+scL+HhzFI6es28zgOOtYotWJLB1VnOEBPOQUSvGlj6RgF4CFFh6SRm0XkFHNaRnZCKkwxCDWux6s57s2xlP9euKiiFlsWxzND77NhoXEzJdbwh79AgC/r5e2DaHZ2B5RLDpJAkUQYACy+TDY813u3Hv6Lno0LIhNs0fqbxJTE5F24en4uCJ8yb3rnTmv/LUvbivawd4eflg0YYoJayyc0rXJp8mgeIINKwVhIXPNURgGZ6BVRwrfk4CViZAgWXy6Ba00F2Oahj28oeWuZrG3hAteXEwurZrifOXMtSOwI07LtrbBOuTQIkJ3NGmEsY/UBt+vjzGvcQQ+SAJWIAABZYFgqgtdJedhLKjUMrc5Vvw7KyPLeCdPhfqVq+COWMG4MbmDbHrUII6w+rXv+L1PcxaJOBAAsN71UD/LmEObJFNkQAJmJEABZYZo5bP5oIufZaDRq/vP8kC3hXtQpc2TfHSE73RtF51rPslFh9ticbBU8mW95sOGpcAdxAaNza0jARcSYACy5W0ndRXQQvds7KzEdx2sJN6dH+zj97dEc8+cAeqVS6Pld/FYNnmKETHZbjfMFrg8QR+mtMS/ryD0OPHAQGQAAWWBcbAh19tw6NTFql7BFe8Okx5JGdj9RzxBn7ed9gCHv7nwuTH78bD3TvBx9cPH3wdpa6ySc/kynVLBdnEzkRGBOLDsY14ybOJY0jTScBRBCiwHEXSje3sPXgKrQdMVgeNyoGjUtIyMjH13S8w44P1brTMcV2/O+Fh9Lj5elyIz8KSr6PUdCALCRiNwF3tKmPCgNpGM4v2kAAJuIEABZYboDujy4JOdN++/whuHjTdGd25pM3wyuXxzriH0b5lY+w/nqQWrv+0/7JL+mYnJFASArOH1UP7ZuVL8iifIQESsBgBCiyLBHTQlPex9KufMGN4H3Xvn5TMrGyEtH8M2TnmmkJr37IBXnmqL5o3qIlv98Thg41R+PN4kkUiRTesTGDzzOaoUJYnuFs5xvSNBPQSoMDSS8rg9QpahxWXmIz+Y9/G5l//NLj1/5j3wB1tMfqhu1A7vCJWfh+jdgSevZBmCttpJAmEV/LHqilN4efD8684GkiABAAKLIuMgriEZFTr8pTyJs95WJ9uxrOvf2JoL8c+0h1Det0Kf/8AdfHyiu9ikJyaZWibaRwJ5CfQvW0lTHzwKoIhARIgAUWAAstCA+GGByZj36FTsL34+VTURdS/a5QhvZw75gH8361tEJ+co3YEfrHtgiHtpFEkoIfA3OH10bpxiJ6qrEMCJOABBCiwLBTktz7ZhJGzP0X/O9pi4YRHlGdJKWlo98hU/H3snCE8DSkbiPcnDkTHVk1x5GyqElbf7Y0zhG00ggRKQ+CHN1vy/sHSAOSzJGAxAhRYFgqodlyDXJcj04RSUtIyMHXhF5j54Qa3enpd46vw2jP90OrqOti2/7KaCtx7JNGtNrFzEnAUgRb1ykJ2EJYN9HFUk2yHBEjA5AQosEwewPzmN+g5GifPx2L7BxPVLjwpfx07i5b3veAWT3t1vh4vDL4b9WpUwaofLuDjLdE4EZXqFlvYKQk4i8CI3jXQrzPvH3QWX7ZLAmYkQIFlxqgVYfNzr3+COZ9uxrA+nfHaM33/zWKlo9X9k3DkdLTLvB3R/3YM6/M/lAsOwtJN/yxcj0/KdFn/7IgEXElgw6vXoHJ5P1d2yb5IgAQMToACy+ABste8Nd/txr2j56rslWSxpKSkpeOlhWvx2ofOP9V95oj70Od/7ZCe6YUlG6LUcQssJGBlAg1rBmHxmEbw8+XxDFaOM30jAXsJUGDZS8wE9Qs61V2yV016jXWK9b7e3vhg6mDc2ro5zsWmY9H6KGzZdckpfbFREjAagef61ETfW6oazSzaQwIk4GYCFFhuDoAzutdOdR8/qAfkj5SE5FTc/sRr+O2v4w7rsnGdcLz+3ADceE1d7Pg7QS1c/+1ggsPaZ0MkYAYCG2dcg4ohnB40Q6xoIwm4kgAFlitpu6iv73cdwG1DZ+S5/DknJwdvr/wGz7z2UamtuKNDC7z4+D1oEhmOz3/8Z+H6kbMppW6XDZCA2QjI7sH5Ixrw9HazBY72koALCFBguQCyO7rQdhPaHjoqWawqtwwrsTlP3Hsrnr6/GyqXL4vPvo/Bsk3RiI3PKHF7fJAEzE5g+qOR6NIq1Oxu0H4SIAEnEKDAcgJUIzSpHTra/aYWWPHqP6LqckIynpqxFJ9u/NUuE6c92Qv3d70Z3t6+WPz1eXz2bQyyss11gbRdDrOy0wgMvSsCvTpWRUiQD+KTs/DJligs+PKfQ3BH9q2J7m0rI9DfG1GX0jHv8zNYt/1iHlsiwwMw/oHaaFInGN5eXrhwOQPz15zFmm0XIJ9NHRSJetUDcSo6FTOXn8ZP+y/j7g6V8dDt1TD/i7PY8Gve9krjqLe3F7a91ZKL20sDkc+SgIUJUGBZNLi2dxMeWP2ymi6UsuOPY+gw8CVdXi+eNAhd21+H6LgMLN4Qha93OO7lpMsAVrIUARE6g+4Ix7LN0WpqeXz/WmhZvxymfHgCZfy8MKJ3TXWcx2ffxWDyQ1chLNQPA6b/nYfBS4PqoFmdYLz+2WmcOJ+KMf1qoVJ5Pzwz9wi6ta4IuQ9w7uozePTOCOw4kIBpS09gwXMNkZiShRFzDzuUZ4+2lTDqvloI8Pd2aLtsjARIwBoEKLCsEccCvShosXtyaho6PvqyurOwoFI7vBLmPf8g2jZviD1HkrB0YxS2/xVvYUp0zVUEpj0aiXoRAXjolQNXXOY9pEcEet1cBbNWnMa6X2IxYUBt3NikPCYuOqY2UBRW5Ln/61AZry0/jdaNy6FZZFncO+kPzHumgXrk+71xuL9zGN5afQYbHfwLwvKJTRAZEeAqfOyHBEjAZAQosEwWMHvMLXCxO4BFX/yAodOX5GnqlhsaY/qwPmhWrzrWb7+Ij7ZE48CpZHu6Y10SKJLA2yMaqKnB0HJ+6lDOS4mZWLLhPJZtjkKnlhV0ZbDyd/D8/bXUBctjFx7DTdeUz5PBkh2tV1ULQExcBp5/96hDo9MsMhjiTxk/Zq8cCpaNkYCFCFBgWSiYBblS0GL3zKxsRPzvacQnpuCRnjdh5IDuiKhSHiu/i1HTN7L+hYUEHE1g+aQmqFLeD++tO6euTRp2d3W0b1YeUz44rrJULzx4lZrm8/XxQlxiJuZ+fgarf7hQqBm3XV8Rw3vVwJc/x6r1WrIGa8rAOqhfI0itwfpmdxxuaxWKn/+Mx503VoIcA/rlLxfVtGFpy8uDI9H5Oi5uLy1HPk8CViZAgWXl6AIoaLF7Ukoafv3jGK6OrAU/Pz988HUUVnwbg7SMbIvToHvuJLB0XGO1sH3o6weVGd3aVFICSa5SKh/sg9taVcRrn57Cd3vj8PQ9NZSAmf7RSbVQPX9p27S8Wn+1+1ACJi668my3oAAfvP1MfZyOSVOL3o+cTVU7XiXLNXHxcew+VPKLxsNC/bF2ejN48+B2dw4n9k0ChidAgWX4EJXOwMIWu8suwCkfnFC//bOQgCsIzBpaFyJ8hsz6T2A9fU91vLfuPNo1DUF4pTJq/ZQmvuQCZVnw/vaas3nMu6tdZTx4ezWcjEpVU4PJqVlXmP9w12ro0bYy3v3qHB7rHq6mvU9Gp6ms2ZzVZ9Q6r5IWEXayXoyFBEiABIoiQIHlAeNDW+z+7oSH8cAd7ZTHkq2avuwkBZYHxN8oLspRCXKlzMKvzqnjF0TsyML0SYuPo2OLCrj12lAlpuQoBclg3X5DRbz6yUk11aeVe26qgqE9I/DbgQRMWnKiQHFVKywALz9aBwdPp+DVT05h8eiGDstgiUDcOqu5msZkIQESIAEKLA8fAyfO/bOORTuqQcNx5kIa7hq338Pp0H1XEpCzrmQ9VFAZnzxnWIlweb5fLbXYXRaOJyRn4pOt0eqMLJlK1LJZNzQqh2vqls1jsmSwXv74VG5WSnYWytormQr8/WgSHr8rAvfdGgZfb+DzbbF49eOTJXZZpjT7dwkr8fN8kARIwHMIMIPlObG+wtP0zByMe/covtnzX4bAg3HQdRIokoAIv62vN+fOQY4TEiABXQQosHRhsm6lE1GpuOeFf9a9sJAACRROQE6hf+C2ajy5nYOEBEhAFwEKLF2YrFspIzNHnRH0LbNY1g0yPSs1ATm/6+sZzSmuSk2SDZCA5xCgwPKcWBfq6anoNNw9gWuxOBRIoDACz/WpCVlg7+fLxe0cJSRAAvoIUGDp42TpWukZOZjy4XG1lZ2FBEggL4FaVcvgsxeb8twrDgwSIAG7CFBg2YXLupXlOpGuo/dZ10F6RgIlJDB7WD114jwLCZAACdhDgALLHloWrpuanq3OIJJTtVlIgAT+IdDm6hC8/kQ9Tg1yQJAACdhNgALLbmTWfUAWvN8xZh8uJmRa10l6RgJ2EFg7rRnCK/nb8QSrkgAJkMA/BCiwOBLyEJBTtMe/d4xUSMDjCch1O491j+Cp7R4/EgiABEpGgAKrZNws+5QcPvr0W4ew4+8Ey/pIx0igOAKStfpialN480bn4lDxcxIggUIIUGBxaFxB4PzFdNz5/O8kQwIeS+DtEQ3QqmE5j/WfjpMACZSeAAVW6RlaroXMrBws2XAe89ectZxvdIgEiiMgdyWO6VcLAf7exVXl5yRAAiRQKAEKLA6OAglk5wADpv2Fv08mkxAJeAyByuX98PnUphRXHhNxOkoCziNAgeU8tqZv+eCpFPSb+qfp/aADJKCXwJyn6+Pa+uXg78cT2/UyYz0SIIGCCVBgcWQUSkDOxvp4SzTmfn6GlEjA8gT6dwlTuwYDy3Bq0PLBpoMk4AICFFgugGzmLuRsrCffPISdB7ir0MxxpO1FE2hQIxAfTbiamEiABEjAYQQosByG0roNyTU6d43fj/SMbOs6Sc88msDqqU1Rs0oZj2ZA50mABBxLgALLsTwt29r3e+MwYt4Ry/pHxzyXwEuD6uCWlqG8DsdzhwA9JwGnEKDAcgpW6zUqB5C+s+Yslnx93nrO0SOPJdCnU1U8dU91lPHjuiuPHQR0nAScRIACy0lgrdhsVnYOnpjN9VhWjK0n+tQsMhiLRjfyRNfpMwmQgAsIUGC5ALKVuohPykTvyX8i9nKGldyiLx5GICTIB8snNYGce8VCAiRAAs4gQIHlDKoWb/PP48kYMP0vi3tJ96xMYMFzDdR5VywkQAIk4CwCFFjOImvhduXohvW/XsSLS45b2Eu6ZlUCY/vXRtfWFRHIq3CsGmL6RQKGIECBZYgwmM+IlLRsLNschbd5X6H5gufBFj96Zzge/F81XoXjwWOArpOAqwhQYLmKtAX7kUzW9GUnsOanWAt6R5esRuCem6rguT41eRyD1QJLf0jAoAQosAwaGLOYlZWVg+fePoIf9l02i8m00wMJtG9WHrOG1oW3N+8Y9MDw02UScAsBCiy3YLdWp9nZORg88yD2HE60lmP0xhIEmtctC1nU7kNxZYl40gkSMAsBCiyzRMrgdso1Og+9cgAHTyUb3FKa50kE5I7BRWMa8SBRTwo6fSUBgxCgwDJIIKxgRlxiJgbNOIDj51Ot4A59MDmBq6oFYOHIhqhQ1tfkntB8EiABMxKgwDJj1Axsc2x8Bga+egCnY9IMbCVNszqBGlXK4L1RDVEphAeJWj3W9I8EjEqAAsuokTGxXRcuZ6hMFkWWiYNoYtNFXEnmiqe0mziINJ0ELECAAssCQTSiC5LJemzmQU4XGjE4FrZJpgXfebYBM1cWjjFdIwGzEKDAMkukTGinrMka+vpBHDydYkLrabLZCMiC9nnPNOCaK7MFjvaSgEUJUGBZNLBGcSstIxtDXz+EvUd4hINRYmJFO+QohnnP1OduQSsGlz6RgEkJUGCZNHBmMjsrOwfPzjuCH3/nYaRmiptZbJVDRGcOrctzrswSMNpJAh5CgALLQwLtbjdFZL368Sms/D7G3aawfwsRkOtvRt9Xkye0WyimdIUErEKAAssqkTSBH3J34fvrz+HdL8+ZwFqaaHQCcnHzI13Debeg0QNF+0jAQwlQYHlo4N3ldmp6NtZtv4hpS0+4ywT2awECY/vXRrfWFRHg720Bb+gCCZCAFQlQYFkxqgb3KSU9G3+dSMJz844gPjnL4NbSPCMRCAnywWtD66Jx7WAEUlwZKTS0hQRIIB8BCiwOCbcQSM/IQXxyJka+fQS/H01yiw3s1FwEmkUGY8aQujxA1Fxho7Uk4LEEKLA8NvTGcXzGJ6fw6TfRxjGIlhiOQJ9OVTGyb03D2UWDSIAESKAwAhRYHBtuJyBnZX27Jw7jFh5zuy00wHgEXhpUBx1bVOAZV8YLDS0iARIoggAFFoeHIQjIDsPzl9Ix+u0jPPndEBFxvxFyMvsrQ+qiWqg/dwq6Pxy0gARIwE4CFFh2AmN15xOY/dlpLN0U5fyO2INhCfTvEobhvWoY1j4aRgIkQALFEaDAKo4QP3c5gZS0bHW1zqTFx3HhcobL+2eH7iNQubwfJj10FeTqm8AyPILBfZFgzyRAAqUlQIFVWoJ83ikEZJdhVk4OXvnoJL78OdYpfbBRYxG488ZKGNOvFry9vODv52Us42gNCZAACdhJgALLTmCs7loCcjDp/mNJmLzkOM7Fpru2c/bmEgLhlfwx8cGr0LROMA8OdQlxdkICJOAKAhRYrqDMPkpNIDs7B/PXnMWi9edL3RYbMA6Bh7tWw+M9IniXoHFCQktIgAQcRIACy0Eg2YzzCWRm5SAmLgNTl57A9j/jnd8he3AagTZXh2Bc/9qoUsEPvj6cDnQaaDZMAiTgNgIUWG5Dz45LSkDOzdrxdwJmLT+Fk9FpJW2Gz7mBQK2qZTDi3ppo3TiERy+4gT+7JAEScB0BCizXsWZPDiaQnQMs/yYaC9ae5Z2GDmbr6ObkDsHB3SNwb6eq8GbCytF42R4JkIABCVBgGTAoNEk/ATmgVMqHG8/jvXXnIdktFuMQKOPnjYHdquGB26opo/x8qa6MEx1aQgIk4EwCFFjOpMu2XUZAhFZ2Tg5WfBuDBV+eQ3Jqlsv6ZkdXEggK8MHgO8PRu2MVdewChRVHCQmQgKcRoMDytIh7gL+yGP7zHy+oHYdRl3i0gytDHhbqD9kZ2LN9ZS5edyV49kUCJGA4AhRYhgsJDXIUAVmjtXXXJSzbHIXfjyY5qlm2UwCBZpHBuL9zGG65NpRrrDhCSIAESAAABRaHgeUJyLqsk1Fp+HhLFL785SLkTC2W0hPw9vbCnW0q4r5bw1ArrAxkvRULCZAACZDAPwQosDgSPIaAnArv4+2Fb/fE4dNvorHncKLH+O5IR1vUK4s+naqiY4sKyMrO4enrjoTLtkiABCxDgALLMqGkI/YQyMjKQUJSJjbuvIS1P8XiwKlkex73uLoNawahe9tKuK1VKMoF+8KPh4N63BigwyRAAvYRoMCyjxdrW5CA7EC8lJiJzTsvYuvuOGa2/o2xZKpuaVkBt11fEeVFVPGIBQuOfrpEAiTgLAIUWM4iy3ZNSSAxJUvdi/f70URs+PUidh5I8JhLpuXS5VYNy+H2GyqiWWRZtVatbKCPKeNIo0mABEjA3QQosNwdAfZvaAIylZiUkoX9x5Lwze44/H4sCUfPphjaZr3GRUYEolmdYHRqWQFN6wQjONCHU3964bEeCZAACRRDgAKLQ4QE7CAgOxLlLPKj51JVduvQ6RQcPpuCY2dTkP7vqfJ2NOeSqv6+XqgTEYh6EYGoXyNQZakiwwMgeym5888lIWAnJEACHkiAAssDg06XHUdA1m/JwaYB/t5ISM7E2dh0nLuYjr2HE9XUohx0GhOXgdj4DFXPGcXXxwuVQvxQpYIf5KDP2tUC0Lh2EMIr+iOikj/KBflCdlBKPa6jckYE2CYJkAAJXEmAAoujggScSCApNUsJG39fb6RnZCuhk5yWrQSX/F0yYukZOZCpyJhL6UhJz4Z2TJdcihzo740qof5q6s7fz0tlnETMiaAKKvPP3/39vJGema0EXHAA10w5MZxsmgRIgAR0E6DA0o2KFUmABEiABEiABEhAHwEKLH2cWIsESIAESIAESIAEdBOgwNKNihVJgARIgARIgARIQB8BCix9nFiLBEiABEiABEiABHQToMDSjYoVSYAESIAESIAESEAfAQosfZxYiwRIgARIgARIgAR0E6DA0o2KFUmABEiABEiABEhAHwEKLH2cWIsESIAESIAESIAEdBOgwNKNihVJgARIgARIgARIQB8BCix9nFiLBEiABEiABEiABHQToMDSjYoVSYAESIAESIAESEAfAQosfZxYiwRIgARIgARIgAR0E6DA0o2KFUmABEiABEiABEhAHwEKLH2cWIsESIAESIAESIAEdBOgwNKNihVJgARIgARIgARIQB8BCix9nFiLBEiABEiABEiABHQToMDSjYoVSYAESIAESIAESEAfAQosfZxYiwRIgARIgARIgAR0E6DA0o2KFUmABEiABEiABEhAHwEKLH2cWIsESIAESIAESIAEdBOgwNKNihVJgARIgARIgARIQB8BCix9nFiLBEiABEiABEiABHQToMDSjYoVSYAESIAESIAESEAfAQosfZxYiwRIgARIgARIgAR0E6DA0o2KFUmABEiABEiABEhAHwEKLH2cWIsESIAESIAESIAEdBOgwNKNihVJgARIgARIgARIQB8BCix9nFiLBEiABEiABEiABHQToMDSjYoVSYAESIAESIAESEAfAQosfZxYiwRIgARIgARIgAR0E6DA0o2KFUmABEiABEiABEhAHwEKLH2cWIsESIAESIAESIAEdBOgwNKNihVJgARIgARIgARIQB8BCix9nFiLBEiABEiABEiABHQToMDSjYoVSYAESIAESIAESEAfAQosfZxYiwRIgARIgARIgAR0E6DA0o2KFUmABEiABEiABEhAHwEKLH2cWIsESIAESIAESIAEdBOgwNKNihVJgARIgARIgARIQB8BCix9nFiLBEiABEiABEiABHQToMDSjYoVSYAESIAESIAESEAfAQosfZxYiwRIgARIgARIgAR0E6DA0o2KFUmABEiABEiABEhAHwEKLH2cWIsESIAESIAESIAEdBOgwNKNihVJgARIgARIgARIQB8BCix9nFiLBEiABEiABEiABHQToMDSjYoVSYAESIAESIAESEAfAQosfZxYiwRIgARIgARIgAR0E6DA0o2KFUmABEiABEiABEhAHwEKLH2cWIsESIAESIAESIAEdBOgwNKNihVJgARIgARIgARIQB8BCix9nFiLBEiABEiABEiABHQToMDSjYoVSYAESIAESIAESEAfAQosfZxYiwRIgARIgARIgAR0E6DA0o2KFUmABEiABEiABEhAHwEKLH2cWIsESIAESIAESIAEdBOgwNKNihVJgARIgARIgARIQB8BCix9nFiLBEiABEiABEiABHQToMDSjYoVSYAESIAESIAESEAfAQosfZxYiwRIgARIgARIgAR0E6DA0o2KFUmABEiABEiABEhAHwEKLH2cWIsESIAESIAESIAEdBOgwNKNihVJgARIgARIgARIQB8BCix9nFiLBEiABEiABEiABHQToMDSjYoVSYAESIAESIAESEAfAQosfZxYiwRIgARIgARIgAR0E6DA0o2KFUmABEiABEiABEhAHwEKLH2cWIsESIAESIAESIAEdBOgwNKNihVJgARIgARIgARIQB8BCix9nFiLBEiABEiABEiABHQToMDSjYoVSYAESIAESIAESEAfgf8HwaYQafcMMqcAAAAASUVORK5CYII="/>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data:image/png;base64,iVBORw0KGgoAAAANSUhEUgAAAlgAAAFzCAYAAADi5Xe0AAAgAElEQVR4Xu2dCZiO1fvHv7OahWFsY8aWsYdQiixF0S+K9I9I0kKSVFKWLCGiEqksJYWihVAUsrWqRLa02PdlZgxj9n3+133qmd4ZszzvzLs8z/N+z3W5kvc859z35z7vPN+5z+aVk5OTAxYSIAESIAESIAESIAGHEfCiwHIYSzZEAiRAAiRAAiRAAooABRYHAgmQAAmQAAmQAAk4mAAFloOBsjkSIAESIAESIAESoMDiGCABEiABEiABEiABBxOgwHIwUDZHAiRAAiRAAiRAAhRYHAMkQAIkQAIkQAIk4GACFFgOBsrmSIAESIAESIAESIACi2OABEiABEiABEiABBxMgALLwUDZHAmQAAmQAAmQAAlQYHEMkAAJkAAJkAAJkICDCVBgORgomyMBEiABEiABEiABCiyOARIgARIgARIgARJwMAEKLAcDZXMkQAIkQAIkQAIkQIHFMUACJEACJEACJEACDiZAgeVgoGyOBEiABEiABEiABCiwOAZIgARIgARIgARIwMEEKLAcDJTNkQAJkAAJkAAJkAAFFscACZAACZAACZAACTiYAAWWg4GyORIgARIgARIgARKgwOIYIAESIAESIAESIAEHE6DAcjBQNkcCJEACJEACJEACFFgcAyRAAiRAAiRAAiTgYAIUWA4GyuZIgARIgARIgARIgAKLY4AESIAESIAESIAEHEyAAsvBQNkcCZAACZAACZAACVBgcQyQAAmQAAmQAAmQgIMJUGA5GCibIwESIAESIAESIAEKLI4BEiABEiABEiABEnAwAQosBwNlcyRAAiRAAiRAAiRAgcUxQAIkQAIkQAIkQAIOJkCB5WCgbI4ESIAESIAESIAEKLA4BkiABEiABEiABEjAwQQosBwMlM2RAAmQAAmQAAmQAAUWxwAJkAAJkAAJkAAJOJgABZaDgbI5EiABEiABEiABEqDA4hggARIgARIgARIgAQcToMByMFA2RwIkQAIkQAIkQAIUWBYaA7Gxsbj//vvx9ddf48cff0S7du3yeDdlyhS88MILWLp0qapnxHLq1ClMnDgRn332GSpWrIgRI0Zg6NCh+Pnnn9WfJ598EoGBgW4xXeP34osvYsKECW6xwcydFjc+Nd+io6Px4Ycf4qabbsL1118Pvc+ZmQ1tJwESsB4BCiwLxbS4F5EZBNb06dMxduzY3KgsWbIEdevWRfv27fHYY4/h9ddfp8Ay6ZgtbnyKWykpKXjmmWfwzjvv5P6SoOc5kyKh2SRAAhYmQIFloeAW9yIyg8DSbJw3bx6GDBmC7Oxs/PLLLxRYFhinxY1PCiwLBJkukAAJ5BKgwLLQYCjuBVaQwEpKSsIHH3wAyRRt374drVu3xtNPP43/+7//Q5kyZbBp0ybcdtttKqvw8ssvw9/fP/ffOnbsiGXLliEiIgIHDhxAnz59EB4erqZ3KleunIdsTk4O9u3bhzfeeANffPGF+uyee+5R2aqrrroqzzSQ9mDz5s3Rv39/jBw5Mk9b2hTn8ePHMW3aNKxcuRLlypVTdcX2KlWqqPpim/zboEGD0L17d7z55pvYsmUL7r77bjVV2qJFi0Kjn5CQgPnz50OEnhTx/+zZs3j11VdhO0VYHL/8HRw7dgz33Xef+uePP/4YderUUX+X/p544gl8/vnnWL9+vZre1dN2QdOWWiyk3U8//RQNGza8wk+NTd++fVGtWjV89NFHKkM4fvx4ZGRkYOHChcp/8fn222/HmDFj0LJlS3h5eam2Ll68iFmzZqnp5hMnTqjPHnroITz66KO5GcZDhw5h6tSpWL16tWIt/km7mzdvLnAK23b8agb/73//w1tvvaWmhmXqW8bjH3/8oTKZAQEBavrYtk9hVpzt+WFoDJ9//nk0a9ZMjdE///wTvXr1wuTJk1GzZk31SFpaGlatWqU+l+/KrbfeqrjccsstkPEt08aSgZXx3aNHD2RlZeX+m7Qt/fj4+OSOS/l/mQIXe2WcSdwkVvl90uwbNWqU+q6J71KE97PPPqvGvhTJ/r377rt52rr33nsxfPhwNd1uy1fiJt8FmYq/+uqrIW337NkT3t7eqq3iOBY1fuRnBAsJkABAgWWhUWCvwJIfovKDVRMRtihETMkP7zNnzqBfv35KWMkPVRFQL730knpxyN/Xrl2L6667DmvWrMFdd92l/l3WUMmLxLZ89913ePDBB9XL2LaIoFu0aBGqVq2au35M+7wogXXDDTfggQceUC862yLiSaaXRGRpL4GCQty5c2clLMWH/EVepOPGjcPMmTMLHB2awNLDz9fXN08bti9dEYYiZKWI+JQXetOmTfHee+8p3sXFRtourcCyNU4Ek2QNpd85c+bksbt27dqKpwg/eZEXVEcesBW/Im63bdtWIMOC1gjqEVht27bFTz/9lKdNrc/C7LK1vSBjNIYFfSYiRliImBM+4rdtEXGzYMECiFDVvgOamLp06ZIaoxs2bFCxFSEl6wdFlMnfRayJWBQBlL/Mnj0bTz31lBK0Rdkn31H5PspYKMg+aVeel/Esolhbo5m/P/FDfjGS77AejgV9t6R/+UWEhQRI4B8CFFgWGgkFvaAKck97IckPeMkiderUSWV35DfZ3377TWUL5Dd4yTx06NAh94UgmZVrrrlGZSLkh7GUt99+W2WItN/eN27ciC5duuTpVl40AwcOVO1pL3GZ+psxY4bKEGgvseDg4NyXie1CfHlJ267BkpedJvJEnMmLXLIu0p6IO+1Z7SUgL9i5c+eqTIwIvUceeQTp6em54jA/I3np9e7dG3Fxccq/O+64Q70IBw8erASdJrD08JMsR/6iZdEefvhhlRGTTKGIQhE30p9kkvS2XVqBJWwke9mmTRvFRIRe165dVTZSbCtfvrzKOEmMJCsj2RPJTIlgkGdk3IhokMzXa6+9lstGRKKMC8lAiUCRLKVkyYYNG6aydQUJLOFU3Bqsxx9/XMVexoDEQX4R0LKrO3bsKNb2gjZIaAxF7Eu27Nprr1XZRckkSUZL7E5NTVVMatSoocZSrVq1FCv5pUHL2orgll9GQkJC1PdDsn/CSXjVr19fZYsks6ttMBFGwlhiL5lLybJu3boVAwYMgPxyoWWCbe0TMdekSRMl2uR7KELctl0RZIsXL1Z2yi9O8l3W1i4mJyfnCiyNozyvfQ9FDIpvesaAjE/53uUfP1o2zUI/VukKCZSYAAVWidEZ70F7BJYICPlNWl6YtmJGpjrk3+Q3Y5l+k9/GNaEi4qhbt27qRRMWFoaoqCg1PfLcc88pARUfH69eRvJD17aIaJOXh+1LQz7XpssyMzPxySefoF69eroElggBeXnLi6WgomUQpE1tilCmdYKCgnTtSNMyEdKH9pxw0USdvNhHjx6tm19+G8+dO6deoiI05EUuL115We7cuRMrVqxQL2O9sSmtwNJeqtqLUWIv01YFFdspYeEh8f/111/Vy37dunUqO5mfjYg38VXKhQsXcjM6JRVYIpBld6EUbVxqAkLEqR7b8/umMRRxLn9EpOSfZpX/l+xOQUUTT/JfEXsyfiSz+/fff6vxJ98XmaqVqcNKlSopEShjS8aTTClK//Kdke+W/BIg2Vn5fmnTsZp9thkiEUsyHS6ZMBnn0ocU+WVGhOa3336rRLrYnV9giYDSMs/yjNgpU4kitqQt+aw4jt98843yLf/4Md5PRVpEAu4jQIHlPvYO79meKUKZmsq/W0szSHtxaZkaLaPTqlUrlcUQcabt8hKxIO3IC0P+XcvI2DqXPwOlZRE0e8+fP5+7VqigdWL5n7f9TbwgiNoLRfst23b3YXGMCnpxa/bachFRqZdffhttRaxME8rLVQSoxk+ye3rbLq3Ayr8zs6jpKBHIIhRkPY8IwPfff/8K/DJmbNnYiveCslP5Gygug2UrzPILLMmgydq6gopme0Hr0fQwFPErgqKwotmlZe4kayfT65LRFTEuU3SS3ZKMoIgXbXo4JiZGfSbCRgS3FBG7Ip6EcWFZXaln+12R9VOSzZNfCLR2NFvzCyzb75vUyf89XL58ebEcNR7u3tnr8B+ibJAEHEiAAsuBMN3dVHHiwfYHsj0ZLG0B9sGDB5UY2L17t8oeyVSXTC/IVJFM/xV2vpYzM1iFZUIKE0rFMZLntIX9tr+dOzKDJX1I5kdeiiJYq1evrl5o2uJoydCVJoOlZSRkwXJxi9zzvyC1DFZRZ31pIkI2P8iaJFnALlNrMt0rz8nGBW3KWJvyFJ8dkcEqSmBpGSx7zynTI7C0DFZxgsJ2LZ2c5xUZGakywSKYT58+raaDZeo5f1xEWMq0vEzHyrS39KdNt2v2aWupJLOVP4MlWVBZfyj9yViStXKSWZSp3fwCS9awaRspJC6FZbCK4phf3LrrbDp3/8xl/yRQFAEKLAuNj+LEQ/7skPaiLGoNlraGyHbqSNYkyfoQeSHIdIcIMG2aRNZo5S/alJi8PEqzBkteILJLSn6rl5eW+CNrSV555RXVpbYjS8sOFPQSKI6RtKN3DZY9/PIzuXz5ssr6yc44eTkJN9tF93rb1s4Nk0XWEiPJfmhraorK2hT2gtTWh8l6PJl+kv9KrOVFLYuuJUMpf+QlLpkq2SUoU4XymQhE7aXsiDVYEkcRoNpi8fwH6Ob3QYSDjJGibBeBk7/oEVgyjS2/lIiwkcydTJdq66XkFwzxNzQ0FFpctelrGacilrXpZelbE+6JiYlq+lTGm6ybko0XshBdWMrUsSa4C1ojJlN0Mn5k2lumlffs2aMybLJDVdZRSZHMmOwELWgNluy8FJvKli2rxo3U1dZCyrEoxXEU/6S/4gSnhX680hUSsJsABZbdyIz7QHHiIb/AkukJWQQrv03nL9ouQm0XnJZxEbGkrXGS38hl2kNebMWtxZCXgCzilheIbdF2ETZu3Fj9c0FThFoGTPqWIi8tyf7IIvH8uwi16Ut52ZVUYMnLVHYQyouxoKKJCHv4FdSOJkI0v+Ulp6270du2JojyTwtJmyURWIXtjJTMpbxUZZr4q6++Ui9y2z5lobfER1vHJNkbeflqR3Lk97+wzKNt9k6ekR2qkpmSRfTFCSyZWi1o56Wt7QXFQY/AksNuCxoTtrvvpG3b6V/5fy0Lpa3rk3/TsnpSV4SUfC/yx08yUJIRls0BRU3bat/T/fv3q++E7S5d2ZkrmTFZnyVTh/L3wnYRaovVb775ZnVEQ3EcmcEy7nuAlhmHAAWWcWJRakvsFVjSoZ6zlqSe7fSOtqjWdr1McVu0izsHS3O+IIElxybImi/pQ4pMQcmOvt9//1399q29xEVwSVZFznWSUlKBJc+Kb7Jjy/a8JVlTU9pzsGyDbJspk11ksrjZtuiJjYhBET4iOsU+WYgtL1ptLZK9U4TSv4hg8V2yKjJVdeedd6oMh4hhEYDSp4hDyZ5JkekvyYLK7kzZXadlc2yvPRLfJGtS1DlYmu8iFsR+mXYWf0TQygu/OIElmcDibC+pwJK1WzImZNG+cBFhLzts5Yw2yehq50dJ+7JmUDK7DRo0yN28oS2aF+Fpu8BcWIr4kh1/IpZF6MjOS/klRsSVJr6Fh/ybnMmlZWyFu3wPxG/5fsn3QOrJOBDRJhkpqSPfXRFysrtRE1iyzkqmwuW7LFO8kyZNUjG0PeesqDFAgVXqH9dswAMIUGB5QJDpovEIyAtRpnlElMh9eyI8ZAE0CwnkJ1BQhq0klIr7BawkbfIZEiCBwglQYHF0kICLCdhOF0nXIq7kmAsWEtCbYSsJKQqsklDjMyRQcgIUWCVnxydJoEQEZD2bTCHJ+h3baZ4SNcaHLE+AGSzLh5gOWpQABZZFA0u3SIAESIAESIAE3EeAAst97NkzCZAACZAACZCARQlQYFk0sHSLBEiABEiABEjAfQQosNzHnj2TAAmQAAmQAAlYlAAFlkUDS7dIgARIgARIgATcR4ACy33s2TMJkAAJkAAJkIBFCVBgWTSwdIsESIAESIAESMB9BCiw3MeePZMACZAACZAACViUAAWWRQNLt0iABEiABEiABNxHgALLfezZMwmQAAmQAAmQgEUJUGBZNLB0iwRIgARIgARIwH0EKLDcx549kwAJkAAJkAAJWJQABZZFA0u3SIAESIAESIAE3EeAAst97NkzCZAACZAACZCARQlQYFk0sHSLBEiABEiABEjAfQQosNzHnj2TAAmQAAmQAAlYlAAFlkUDS7dIgARIgARIgATcR4ACy33s2TMJkAAJkAAJkIBFCVBgWTSwdMt8BHL+NdnLfKbTYhcQaPXYb3b1svOd6+yqz8okQAKOJUCB5ViebI0EkJUNZGRlQwSTj7cX/H28kJqRjZSMbCSny58spKT/8/9pGdlIz8pBZlY2soVdDtAmMgTHzqRi96EEBJbxRtUK/vD18YK/nxfK+Hkj0N8bFUP8EFTGGwH+3vD380Z6ZjYys3IQHODDCFiUgCME1qVLlzBo0CDs2bMnl1LTpk3x7LPPokOHDvDyKrm8T0pKwvz58zFw4ECEhoZaNAp0iwT0E6DA0s+KNUkgD4HM7BxkZOXA19sLWdk5uJiUiXOX03H2chpiEzNxKTkTccmZiE/JVGJLbxnWqTq2/noJC9ae1fWIiK9KIX6oUsEPYaH+CK/kjxb1yqJaRX9EVC6DcoE+SE3PViLNz7fkL1BdxrCS0wg4SmC9+OKLeOGFF5QIysnJwbFjxzBx4kQMGzYMrVu3LrH9It5s2y5xQ3yQBCxCgALLIoGkG84nIBknP28vlXk6eTENR2JScOZSGs5eTkdCapbDDLBXYBXXsb+vF+pEBKJeRCDq1whEq4blEBkeoESfZMRYzEHAGQJL83zXrl344osvMH78ePj5+WHnzp1KhB05cgS33367+nulSpVw+PBhvPnmmyhXrhxWr16N+vXrY9q0aYiMjMTYsWOxZs0aVK9eHe+//z7q1atnDrC0kgScRIACy0lg2az5Cci0np+Pl8pE/XU+GYeiUnD8QiriHSimCqLkaIFVWCQiIwLRrE4wbmlZAU3qBCM40Ef5y2JMAs4UWFFRUZg6darKQCUkJGDcuHF4/vnnlYBauXIl/vjjD0yYMAEnT55UmS75rH379li+fDn279+PSZMmITExkRksYw4dWuUmAhRYbgLPbo1JQESVlL/PJ2Pf6SQcjEpBYprjslN6vHaVwMpvi0wtSnar83WhaFm/HLKzc1A2kGu69MTMFXWcKbBsp/d++eUX7N27F6NHj1Zrsi5evKgyWyKq0tLSVAZLxFhISIjKaH3wwQfqs9TUVAosVwwE9mEaAhRYpgkVDXUWARFVstB818kEJaqOxqQ6qytd7bpLYOU3TtZx3XJtBXS+riJCy/py/Zau6DmvkjMFlm0Ga/PmzcqJ3r17q/+mpKRg+vTpGDBggPp/TVAFBgZSYDkv3GzZAgQosCwQRLpgPwFZRyWLkHaeSMBvJxJxPNa9osrWA6MILFubGtYMQo+2ldClVSjKBftyKtH+IVfqJ5wpsL7//nts3LhRLXYXgVVUBosCq9ShZAMeQoACy0MCTTehslSy4+/A+WRsOxyP/WeTDInFiALLFpRktvrcUhUdm1dQuyflqAgW5xNwhsDKzs7G0aNHMXny5NxdhLLOqqg1WEUJLHlO1mqFh4c7Hwh7IAGDE6DAMniAaF7pCUi2Ss6I+v7QZWw/lqCOTTByMbrA0th5e3vhzjYVcd+tYagVVoY7Ep08qBwlsGzPwfL19UWrVq3wxBNP4MYbb8w9B6uoXYSFCSwfHx+1Puurr77Cu+++y12ETh4PbN74BCiwjB8jWlhCArK26kJiBrb8HYfdJxNL2IrrHzOLwLIl0ywyGPd3DsMt14bCmxsRnTJoHCGwnGIYGyUBEiiQAAUWB4blCKRn5uDYhRRs+isOh6NTTOefGQWWBlkOOn24azX0bF9ZHWzK4jgCFFiOY8mWSMAVBCiwXEGZfbiEgJyqfiAqGV//cQmnLqa5pE9ndGJmgaXxCArwweA7w3Fvxypq2oknyDtjpLBNEiABIxOgwDJydGibLgJpmdnqaIV1+y+aWlhpzlpBYGm+yEnxA++ohge6VFP/RKGla0izEgmQgAUIUGBZIIie6oIsXo+OT8eavRfVtTVWKVYSWFpMQoJ8MLh7BO7tVJVrtKwyUOkHCZBAkQQosDhATEdAFq+LuPpiTyz2nDLP4nW9oK0osDTfa1UtgxH31sT1jcpx16HeAcF6JEACpiRAgWXKsHmu0dk5wFf7YtXOQKsWKwssLWatrw7B+P61UaWCHxfDW3Ug0y8S8HACFFgePgDM4r5krQ5Fp2DVrgvq8mUrF08QWFr8HulWDUO6R0DO1GIhARIgASsRoMCyUjQt6Et6ZjZSM3Kw4rcY/H7GmCevOxq7JwksYSeXTE988Co0rRPMU+EdPZjYHgmQgNsIUGC5DT07Lo6AnGe1/Vg8Vu2+gJyc4mpb53NPE1ha5O68sRLG9KsFby8v+Psxo5V/RAe0GWTXIE/9ZaFd9VmZBEjAsQQosBzLk605gIBkrZLTs/Hxjhh1b6CnFU8VWBLnyuX9MOmhq9C8blkEluEdh7Zj3xEC69KlS7C9Kkdrv0ePHpg2bRoCAwMd8nVLSkrC/PnzMXDgQMTGxsL2eh2HdGCCRg4fPuyRfpsgNC4zkQLLZajZkR4CstZKdgZ+ujPGo7JWtmw8WWBpHPp3CcPwXjX0DBmPqeMogfXiiy/ihRdeQGhoqNPYiZBzRT9Oc8ABDVNgOQCiyZugwDJ5AK1kvhwY+vGvMZY8esGeOFFg/UOrQY1AvDqkLuT6HR5QCrhCYNle8tyzZ088//zzCA4OxmuvvYbevXurC5y/+eYbzJo1CwsXLkRYWBhWrFih4iWfS0lJScHYsWOxZs0aVK9eHZMmTcK3336r2jpz5ox6TsTdkiVL0K5dOzz99NN44403sG3bNnXp9JAhQyAXRxdkS4UKFZCcnKwulZasWMWKFVW73bp1y72oWmzIzs7GunXrMHv2bBw7dgwNGzZUgk8uttZKRkaGbr8Ks0XaKuwzW4Hl7++Pd955By1atEDbtm3t+XHAuiYmQIFl4uBZxXQ50+pcXDo++CUKcRbfIagnZhRYeSm9NCgSHVuU9/hzs5wtsE6ePIlx48YpwSKCZOXKlThy5AhGjRqFVatWoWzZsujatSvmzZunBNGyZcvQvHlzTJ8+Hb169cLVV1+dGzjbDJbtFKEIrKFDh6p+2rRpg5dfflkJIGlDyuTJkzF69GglsAqzZePGjdi/f78SZtHR0eoZycjVrFkzt/+///5biUD5TETgp59+it9++w0vvfQSypQpk1tPxGFxfsnnhdki/hT2mfglInDkyJGKZYMGDSiu9PwAtFAdCiwLBdOMrshC9q0H4rBh/0Uzmu8UmymwrsTap1NVjOz73wvUKeAN3qijBFb+NViSVZGskmSZRFA9++yzKhsUHx+PqVOnqv8/d+6cyggNHz5cZX1EdERERKBTp06YM2cOxowZozJdWilKYEn2SdoNCQlR2a+YmBgluiTzJWKlX79+OHXqVKG27N27FwsWLMBTTz2lMlJBQUHFRm779u345JNPrlhntmfPnmL9EkFXGJeffvqp0M8SEhKwePFi1K9fH5LB6tu3b54sW7FGs4LpCVBgmT6E5nVAxNWHv0R5zPELeiNFgVUwqWaRwZgxpC5Cgnw9cpehowRWYWujROyIULItMsX3/vvvq6k4WQQ/ePBgLFq0CN27d8cPP/yADh06YN++fWpaz7YUJbBsF7zbTi9qU4siRCSbVpgttWrVwtq1a9Ui+rNnzypB9uSTT6J8+fK5JuTk5ODQoUPYvHmzynbt2rULN9544xUC6+LFi8X6VRSX3bt3F2qnGCPCUaYvU1NTVcbNUZsI9P4sYT33EqDAci9/j+xddgnGJmXivR/P40JihkcyKMppCqzC6cidhq8NrYfGtYMQ6O9ZuwydLbBWr16Ny5cv46GHHroiAFlZWSpzJeJGxI/UkfVNksnq3LkzWrdu7VCBJcKpMFu0jkREnT9/Xk0zduzYEXfffXeuDSJ8ZsyYgQEDBqipyxMnTqhpzvw7JfX4VRSXoj6TNVgiRiUrt379eiWuRGyxeA4BCizPibUhPE1Jz8bf55Ox5OcoQ9hjRCMosIqPyrj+tdG1dUWPOpjU2QJLpsEmTJiA8ePHo1GjRhCRIgvRJeMli8tFJEycOBEjRoxQYkaEw4EDB3IXu+fPYMnn0p4c2aBlrWTNkp4MVuXKlQu1ZdOmTTh69KjKCEl55ZVX1FTlTTfdlGuCCB8ROFJHpjqnTJkCEWQixvJPKRbnV1FcZH1ZYcwuXLiQ62taWppatyYZrSpVqhQ/wFnDEgQosCwRRnM4IbsEN/8Vh01/XjKHwW6ykgJLH/jB3cPx8O3hHrPD0NkCSwTIjh071K4/EU4ypSaCStYQSRHB8uijj6rMkKx9kvVFMg0n9f38/PIELT09Xe30++qrr5QAsd1FqEdg3XDDDYXaYruLMCAgQE1bSkZN/q4VET4iDDds2IDrr79erX+SXY2ymL5SpUp5bC3Or6K4FPVZ/mMaZPel8BKGssaNxfoEKLCsH2NDeCgnsX/0azR2HE8whD1GNoICS390et1cBaP61vSIuwwdIbD0k2VNEiCB0hKgwCotQT5fLAFZzL7wx3M4GJVSbF1WACiw7BsF7ZuVx8yhdeFj8QujKbDsGxesTQLuJkCB5e4IWLz/+JQsvP39WZyNS7e4p45zjwLLfpZytc68Z+p7/FlZ9pPjEyRAAs4iQIHlLLIe3m52DhCbmIG5357l4aF2jgUKLDuB/VtdTn6f90wDVCjrW7IG+BQJkAAJOJAABZYDYbKpfwhkZucgKj4dc7aehZzSzmIfAQos+3jZ1r6qWgDeebYBKoXkXXRd8hb5JAmQAE6s/z8AACAASURBVAmUjAAFVsm48alCCGRk5ajpwLe2nlFCi8V+AhRY9jOzfaJGlTJYOLIhKpenyCodST5NAiRQGgIUWKWhx2fzEBBxdSYuDW9sOQPZNchSMgIUWCXjll9kvTeqITNZpUfJFkiABEpIgAKrhOD4WF4Ckq06cykds7ecprgq5eCgwColwH8fl+lCyWRxTZZjeLIVEiAB+whQYNnHi7ULICDZqrOX0/H6ptOcFnTACKHAcgDEf5uQhe+LxjTi7kLHIWVLJEACOglQYOkExWqFE4hJzMCsTach1+CwlJ4ABVbpGdq2IEc4LHiugenPyRr+6RG7wMzuU9eu+qxMAiTgWAIUWI7l6XGtJaRmKXF1KTnT43x3lsMUWI4nK4eRzhpa19QnvjtCYF26dAmDBg3Cnj178kDu0aPHFRchlyYKcv/g/PnzMXDgQMi1NbbX45SmXaM8q9e//NflGMV+2uEaAhRYruFsyV5kUfvszWfUwnYWxxGgwHIcS9uW5FqdZ++tadq7Cx0lsOSOvhdeeAGhoaHOAQ1AhJwr+nGaA8U0bOtfUQKSAstdETJGvxRYxoiD6azIzsnBgu/P4+/zyaaz3egGU2A5L0JyQfSA26ohwN/beZ04qWVXCKydO3cq8XXkyBH07NkTzz//PIKDg/Haa6+hd+/eqFevHuTS4lmzZmHhwoUICwvDihUrlMfyuZSUlBSMHTtWXa5cvXp1dRm07WXP8pyIuyVLlqBdu3Z4+umn8cYbb2Dbtm144oknMGTIEPj4+KAgWypUqADby54rVqyobOzWrVueC5RF2JSkn9tvv135LxdCSxtyYXW5cuWwevVqden1tGnTEBkZeYV/X375JcLDw7Fo0SJVb+bMmYqVJrBGjRqFefPm4bbbbkOLFi0Up6VLl6p+unbt6qQRw2bdTYACy90RMGH/qRnZWL3nArYf5cXNzggfBZYzqP7X5rj+tXF764oINJnIcrbAOnnyJMaNG6cES8OGDbFy5UoltEQcrFq1CmXLllViQISCCKJly5ahefPmmD59Onr16oWrr746F3JhGZ4zZ85g6NChqp82bdrg5ZdfxrFjx1QbUiZPnozRo0crgVWYLRs3bsT+/fuVMIuOjlbPiCiqWbNmbv8ibOztR4SR+PzHH39gwoQJEB7Dhg1TPNq3b4/ly5erfkUwJiYm5mboJIMlfUm9m266KU+9EydO5E6P7tixA8ePH8eAAQOUCH311Vfx8MMPo1atWs4d8GzdbQQosNyG3pwdy8nsPxy6jHW/XzSnAyawmgLL+UFa8FxDNL0qGP5+Xs7vzEE9OEpg5V+DJRkVyfZIlkkE1bPPPquyQfHx8Zg6dar6/3PnzmHdunUYPny4ymaJ2IqIiECnTp0wZ84cjBkzRmW6tFKUwJKskLQbEhKisl8xMTFKoIjoEFHVr18/nDp1qlBb9u7diwULFuCpp55Cq1atEBQUdAVhLftUXD/St7Qnok58vnjxIsaPH6/EUlpamspgaW3YTvelpqbmEViF1RNBqa0/E//mzp2LESNGKJ6ffPKJEq/+/v4OGiFsxmgEKLCMFhED25OZlYODUSlY8MM5A1tpftMosJwfw5AgHyyf1MRUp707SmAVtjZKxI4IJdsiU3zvv/8+ZCpOpscGDx6spsG6d++OH374AR06dMC+ffvUtJ5tKUpg2S54t51e1KYW+/btq7JHhdkiGZ+1a9eqRfRnz55VguzJJ59E+fLl82Sw9PYjD9lOb0o2TbJMUmzbKEpgFVbPVmAFBASo7N+tt96K33//XbWv9ev8Ec8e3EGAAssd1E3a58WkTExbfxIitFicR4ACy3lsbVtuFhmMRaMbuaYzB/TibIEl64wuX76Mhx566Aprs7KyVOZKxI2IH6kze/Zslcnq3LkzWrdu7VCBJcKpMFu0jnJycnD+/Hk1zdixY0fcfffddgssyVgVlcFypMAKDAzErl27cPDgQbU2S4SkrNNisS4BCizrxtbhns3cdBqnLpZux2C1EH/0ub4Kalcq8880REqmmm7cfiwBRX1m68zQjhFoEBaYxz85SX7Tn5ew91QSHrgxDBHl/SHnc63efQF/nUvGjZEh6Ny4Atbtv4jfTiQ6nI0jG6TAciTNotvq06kqnrqnuikOInW2wJLpQVl7JFNkjRo1wu7du9VCdMl4yeLy9evXY+LEiWqKS8SMTOcdOHAgd7G7LWnJYMnn0p4caaAJFduMjgiOwjJYlStXLtSWTZs24ejRo2oNlpRXXnlFTVXK+iet5N+9V1g/sjBdW+tV0BqsogRWQf6JT7Z95/c3Li5O8ZR6wln+y2JdAhRY1o2twzyTdVdr9sTi56PxpW5zwI1hSlx9sScW0fEZ6NWqMkICfPHuD+fQtWnFQj+LScgosO8yvt4Y1ilCfTbnm7O4pVEFtK5TDl/uu4jbm4aqKc3lO2Pw5C0RkMX57/5wvtQ+OLsBCixnE87b/kuDInFLywqGP77B2QJLMkKyEFsWcYtwuvHGG5WgEuEhRYTDo48+ihkzZqi1T4sXL8ahQ4dUfT+/vBdrp6enq/VLX331lRJKtrsI9Uzd3XDDDYXaYruLUKbdZNpSMmryd3sFlmTebHcr5t9FWJjAkkX4BflXnMASxiII69aty+lB137N3dIbBZZbsJunUznrat/pJHz4S5RTjBZR1bZuiMo07TqZN7NU1GeaMT1bVMK1tcvh83+f73t9FVxVOQAvrz8FyXRJ2X82CR0bVMCX+2Kv6MMpTpWyUQqsUgIsweOfT22KGlXKlOBJ1z3iCIHlOmvZU0EEoqKi1K5HWV/G3YPWHyMUWNaPcak8jEvOxItfnoSce+WM0rtVFTQMC8QHP0fhZL7px6I+E1uqlPPDoPbhuJCYnpuZElFmm8E6HJ2CqiH+uJySiSU/OUckOpoLBZajiRbfntxZ+NGE/44ZKP4J19egwHI9c0f2+Oeff6pT9EeOHKnOGJMlEizWJkCBZe34lso7yV4t+P4cDkWnlKqdwh6+tlZZ3NWiEn49loCv8h37UNRnWnudG4eiQ/0QrNkbm7uuStZx9W9TFdUrlFFrsCT71rJWMP4+n4IbriqnHt1xPEFNGxq1UGC5JzL9u4Thse4RCCxjvkNI3UOMvZIACRRFgAKL46NAArJeSc67yi98HIWrcXgQel9XBUdiUrBse3SeZov6zLaiTAEG+Xvjra1nkZZ55UXTsj7riU4RuJCYoRa9n4tPR0JKFppUD1J9Ho1JdZQ7Dm2HAsuhOO1qbM7T9XFt/XKmOh/LLgdZmQRIwGUEKLBchtpcHUUnZGDaupNOMbpNZAhubVQBsnB9yc9RecRRUZ/ZGlOrYhk82DYMh6NT8fGveQWabYarTWQ5fP3HJdzeJBQ7TyQqsXXnNRXVInjJZBmxUGC5LyqVy/th9dSmpjvl3X3E2DMJkEBhBCiwODauICBTg/O/O+uUDE+7uiHodk1FJYw+2h6dR1wV9Vl+I6+rLdOLlfHdgThs+TvuCh9kfdZDbcNwJi4dK3+7gGc6V2cGi2NdF4E7b6yEMf1qmfK+Ql0OshIJkIBLCFBguQSzeTpJz8xWxzGs3h3rFKOfvrU66lT+bzu1dCLTe5/9dkHtJizsM6knOwZ/PByP9fsv4n9NQnFT/fL4fE9sgZkoWewu67hkKvB4bCq6NauImxuUh7eXF7Yfjcdnuy44xT9HNMoMliMolq6Nt0c0QKuG/6zZYyEBEiCBkhCgwCoJNQs/k5CWhYlfHEe2czYNWpic41yjwHIcy5K2FF7JH19MbQpvb+70KilDPkcCnk6AAsvTR4CN/3Kg6IqdMaY4K8rKYaPAMkZ0H+lWDYPvjICvD0WWMSJCK0jAXAQosMwVL6daeyQmFW9tPePUPth48QQosIpn5Koaa6c1g2SzWEiABEjAXgIUWPYSs2h9ucB59pYzOH2pdHcNWhSPS92iwHIp7iI7a311CGYNrWuKuwqNQ42WkAAJCAEKLI4DZGXnqIXin+ww7uGbnhQmCixjRXv2sHpo36y8sYyiNSRAAoYnQIFl+BA530BZ0D5pzXHEp2Y5vzP2UCwBCqxiEbm0Qq2qZfDZi03B9e4uxc7OSMD0BCiwTB/C0jkgxzJ8c/Ay1ue7qqZ0rfLp0hCgwCoNPec8+1yfmrjnpirw8+WCd+cQZqskYD0CFFjWi6ldHqVn5WD858chQovFGAQosIwRB1srQoJ88PWM5hRYxgsNLSIBwxKgwDJsaJxvmBzwufmvOGz685LzO2MPuglQYOlG5dKKQ3tG4IEu1SiyXEqdnZGAeQlQYJk3dqW2XK7EGbv6GOS/LMYhQIFlnFjYWlLGzxtbX2/OHYXGDA+tIgHDEaDAMlxIXGOQiKqtf8epa2dYjEWAAstY8bC1ZnivGujfJcy4BtIyEiABwxCgwDJMKFxrSE4OMP6L40hK485B15IvvjcKrOIZuatGUIAPts5qztPd3RUA9ksCJiJAgWWiYDnKVJkQ/OVIPD7dyXOvHMXUke1QYDmSpuPbGtOvFnrdXMXxDbNFEiABSxGgwLJUOPU5I9ODMzedxvnL6foeYC2XEqDAciluuzsLC/XH2unNeC6W3eT4AAl4FgEKLM+Kt/L2cHQK5nxz1gM9N4fLFFjGj9PLgyPR+bpQ4xtKC0mABNxGgALLbejd03FKRjaW/RKN/WeT3GMAey2WAAVWsYjcXqFZZDDeHtGAOwrdHgkaQALGJUCBZdzYOMUyuQ7nhS+OO6VtNuoYAhRYjuHo7FY+nnA16tcIdHY3bJ8ESMCkBCiwTBq4kpgta6/kUNGNPFi0JPhc9gwFlstQl6qjHm0rYdR9tRDg712qdvgwCZCANQlQYFkzrgV6lZmdg2nrTuJiUqYHeW0+VymwzBEzb28vbHurJU92N0e4aCUJuJwABZbLkbuvw2MXUvHGljPuM4A96yJAgaULkyEqTR8ciS5c7G6IWNAIEjAaAQoso0XESfakZmRj5a4L2HE8wUk9sFlHEaDAchRJ57fTol5ZzB/RAH4+Xs7vjD2QAAmYigAFlqnCVXJj5eT20SuPIp33DpYcoouepMByEWgHdbNxxjWoGOLnoNbYDAmQgFUIUGBZJZLF+PHXuWS88/05D/HW3G5SYJkrfiP71ESfW6qay2haSwIk4HQCFFhOR+z+DuTsqxU7Y7DrZKL7jaEFxRKgwCoWkaEqNKwZhMVjGnGxu6GiQmNIwP0EKLDcHwOXWDBKpgcz5RZCFqMToMAyeoSutG/Dq9egcnlOE5ovcrSYBJxHgALLeWwN0/LRmFS8uZW7Bw0TkGIMocAyS6T+s3PEvTXQ79Yw8xlOi0mABJxGgALLaWiN0XBaZg7W7L2AbYfjjWEQrSiWAAVWsYgMV0F2E84eVg9lA30MZxsNIgEScA8BCiz3cHdZr7Jr8JUNpxCbmOGyPtlR6QhQYJWOn7ue/v7Nlggqw1Pd3cWf/ZKA0QhQYBktIg6251JyJiavPeHgVtmcMwlQYDmTrvPanju8Plo3DnFeB2yZBEjAVAQosEwVLvuN/elIPJbvjLH/QT7hNgIUWG5DX6qOu7ethIkPXlWqNvgwCZCAdQhQYFknlld4IsczfLQ9Gr+fSbKwl9ZzjQLLnDENr+SPVVOa8lR3c4aPVpOAwwlQYDkcqXEazM7JwfjPjyM5Pds4RtGSYglQYBWLyLAVNs9sjgplfQ1rHw0jARJwHQEKLNexdnlPFxIzMPWrky7vlx2WjgAFVun4ufNp2UnYvll5d5rAvkmABAxCgALLIIFwhhk/H43Hpzu4/soZbJ3ZJgWWM+k6t+272lXGhAG1ndsJWycBEjAFAQosU4TJfiNT5Xqc32Lw2wlej2M/Pfc+QYHlXv6l6T0yIhAfjm2EMn48rqE0HPksCViBAAWWFaJYgA/pmdl49evTkGlCFnMRoMAyV7zyW/vTnJbwp8AydxBpPQk4gAAFlgMgGrGJtMxsjF55zIim0aZiCFBgmXuILB3XGI1qBZnbCVpPAiRQagIUWKVGaMwGTsSm4fXNp41pHK0qkgAFlrkHyPBeNdC/C+8lNHcUaT0JlJ4ABVbpGRqyhW8OxOGLPbGGtI1GFU2AAsvcI+SONpUw/oHa8PP1MrcjtJ4ESKBUBCiwSoXPmA9zgbsx46LXKgosvaSMWa9hrSAsfK4hAnkvoTEDRKtIwEUEKLBcBNqV3YjAenPrGZyNS3dlt+zLQQQosBwE0k3N+Pt6Yduca+HFBJabIsBuScAYBCiwjBEHh1qRA+C5FUeRlS1/YzEbAQoss0XsSnu3zmqOkGCe6G7+SNIDEig5AQqskrMz7JPxqVl44YvjhrWPhhVNgALL/COEOwnNH0N6QAKlJUCBVVqCbn7+tqEzlAUzhvdF8wY11d8vJSQjLhW4kJSF05fScexCCk5eTHOzpexeLwEKLL2kjFtvxuN10alFBeMaSMtIgAScToACy+mIndtBQJtBqoPUXxbmdvT1z/uxbc9BXFO/JhpeFY5a1SohKMAfiSlpkPVZqVk+iEnKxOmLaTh6IRWnL1F8OTdK9rVOgWUfLyPWHtgtHI/fFWFE02gTCZCAiwhQYLkItLO6yS+wklLSMPqN5Vj4+Xd5uiwXHIB6NcJQt2ZV1K1RVWW7GtYOR81qlRDg74uklHSkZuYgJcsbMYkZOHUpDcdiUnGGC+WdFbpC26XAcjlyh3d467WheOWxSIe3ywZJgATMQ4ACyzyxusLS73cdgEwRSqbq1w8nqs/jEpJx39j5+GbHX7o9K182EHVrhqFejapKgDVvUAsNaldDrbCK8PfzRWJKOtIyc5Cc+Z/4OhqTinOXuUtRN2Q7KlJg2QHLoFWb1gnG3OH1ERzgY1ALaRYJkICzCVBgOZuwE9vXBFaHlg2xaf5I1ZNMA15//yQcOxvjkJ5DywUp8SVZr3o24qtmWEX4+vggKfU/8RWVkKGmG4/EpCIqnuKrpAGgwCopOeM8Fxbqj1VTmvDSZ+OEhJaQgMsJUGC5HLnjOnzrk00YOftT9L+jLRZOeCS34eC2g5GVne24jgppqWL54DzTji0a1kL9WtVQMywU3t7eSE7NUNOOyZk+SnCJ+Dock4KYBF5AXVRwKLCcPnSd3oGvjxd+nsuzsJwOmh2QgIEJUGAZODjFmTZ14RrIn/GDeqg/UmSKsFqXp4p71OmfV65QFnX/XfNVv2aYWvMl4qtG1VB4eXkhKS0jd9rxfHw6Tl38R3zFJmY63Tajd0CBZfQI6bNv21stUcbfW19l1iIBErAcAQosE4d00JT3sfSrnzBjeB882beL8uTQySg0u3ecob2qEloO9f6ddqxfKwzXNKgFEWEivuRo1OTUdKRmQa35On/5P/F1MckzxBcFlqGHr27jtsxsjvJlediobmCsSAIWI0CBZeKAdnl8Bn7YfQAb543ETdc2VJ78sPsgujz+qmm9CqsUojJfst5LMl6ygF/EV/WqFdTJ9ClpMu0IJGV6q0X2WuYrLtk64osCy7TDN4/ha6c1Q3glf2s4Qy9IgATsJkCBZTcy4zzQesBk7D14Ko/AWr7pVwyYsMA4RjrQkvDK5XOnHWWXo4gvyYRVr1IBmVnZSFbTjkBixj/i6+SlVByOSkW8KDITFQosEwWrCFMXj2kE2U3IQgIk4JkEKLBMHPeCDhl94+NNGP3Gpyb2qmSmR1QJVVkv2e3YsHY1NFPiqyrCq4QiIzMrN/OVmOGFc5czcDI2FYdiUpAoc5EGKxRYBgtICc15e0QDtGpYroRP8zESIAGzE6DAMnEE8wssyeJMfudzzPhgnYm9crzpNapWzD1gtVGdcDSrW0P9f3jlCkjPyERyWibSsoCEdBFf6ThxUTJfKUhKd/5OzIK8pcBy/BhwR4tvPFkP7ZqWd0fX7JMESMAABCiwDBCEkpqQX2DJ+qQxby7HOyu/KWmTHvecnGSvHbDa6KpwNKtXA5E1/hFfqekZSPlXfMVr4ksyX9EpSHGi+KLAssYwnDGkLjq15H2E1ogmvSAB+wlQYNnPzDBP5BdYicmpGP7aR1i67ifD2GhmQ2qHV1aZLhFgjetEoEnd6moKslrl8khJzUBKeqba7RifJpmvNByPTVOZr9TM0mW+KLDMPGr+s33ao5G4rVWoNZyhFyRAAnYToMCyG5lxHsgvsOKTUjDkpSVYtXWncYy0qCV1IqrkTjteLeJLMl/Vq6BapfJISk1DSnqWmna8nAqclWnH2DSV+UrXIb4osKwxaJ7pXQP3dw6zhjP0ggRIwG4CFFh2IzPOA/kF1uXEFAyc/B6+/GGPcYz0QEtkilFdLVSjKq6uG4EmkTVQR4mvEHWVkYiv1EwvXE7Lwdm4NBy/IOIrGZr2osCyxqAZ0iMCg+4It4Yz9IIESMBuAhRYdiMzzgMFCSw5ouHrn383jpG0JJeAF5B7r6NMPTaJrI6rI6ujTvXKKvMVn5SK1PQsVAwJwvvrz2PB2rOkZ2ICg7tHYPCdFFgmDiFNJ4FSEaDAKhU+9z5ckMDqP/5tbPrlD/caxt7tJuDt7YVVrz2Fdi0a41xsOhZtOI9NOy/Z3Q4fMA4BCizjxIKWkIA7CFBguYO6g/q8UmAlo//4Bdj0y34H9cBmnE2gQe0wvDXqAbRu1gC/HUzA0k1R2PF3grO7ZfsuIMApQhdAZhckYGACFFgGDk5xphUksB584V1s+IlThMWxc/fnt7e7BlMe74WmdSOw9udYfLwlCodOp7jbLPbvQALP9KqB+7twkbsDkbIpEjAVAQosU4XrP2NPnLuAhnePUdfF/PrhRPWBLHIf9OL7WPv9bpN6ZX2zh9zTCc/0vwNVK4Zg5fcxWLY5CjFxGdZ33AM95DENHhh0ukwCNgQosEw6HL7fdQC3DZ2BDi0bYtP8kcqLhKQUDJ3+AVZs3mFSr6xr9tSh96D/HTfDz9cPi78+j8++i0FGZo51HaZn4EGjHAQk4NkEKLBMGn8tgyWHYR5Y/bLyIiklDSNmfowlX/5oUq+sZ/Z7Ewei+02tEBOXqYTV+u0XreckPSqQAK/K4cAgAc8mQIFl4vjnX4OVlp6BsXM+w9zlW0zslflNrxFWEfPHPoh2LRrh96NJauH6z3/Em98xemAXAV72bBcuViYByxGgwDJxSPMLrJycHEx5dw2mvb/WxF6Z1/Sbr2uE6U/2QfMGNbB1Vxw+2Hgef51INq9DtLxUBBaPaYSmdYJL1QYfJgESMC8BCizzxg43PDAZ+w6dwvYPJqJ5g5rKE7no+ekZy0rk1dwxA3Df7W0QWMYPB09GYdTsTws9tLRcUAA+fWWo6qfbk7PUf+W+viUvPoqmdWvg8KkojPz3+UfuugkjB3TF5AWf45Ovt5fINiM/9GD39hj1YA/UrBaKVd/FYNmWKHWWFYtnE1g7rRnCK/l7NgR6TwIeTIACy8TB7/L4DPyw+wA2zhuJm65tqDxZ+/0e9B41x26vRAA9cW9nzFy6AYvX/IApQ+9Biwa10H3460hITs3TngipN0fdj/YtGuDbnX+j65Mz1ecvDO6JAXe0xYT5qzB+UA/12RMvf4DN80fhclIK7nnuLbvtMvIDEx7tgUd63oqAMmXw4dfnseK7GKSkle6iZyP7S9vsI7BlZnOUL+tr30OsTQIkYBkCFFgmDmVBAmvHn8fQ4ZGX7Pbqw6mPoWnd6mh53wvq2X5db8SUx/8P4+Z+dkXWSTJmwYH+uBSfhMTktFyB9fbYB9G6WV3Vxvq3nlXtyL2IT/e7DePnrsTyTb/abZcRH5D1VT07tcblpGx88PV5rPkp1ohm0iY3E9j2VkuU8fd2sxXsngRIwF0EKLDcRd4B/U5duAbyR7JF8kfKyfOxaNBztN2tFySwZjzdB/NWbMFL7+Vd09WuRX3sO3gKy195QvVTWAZLjpJoWLsazl6IQ/9x79htk5EeqBgSjIUvPIKbrmuCw2dSlbD6ft9lI5lIWwxEwNfHCz/PvRZecgElCwmQgEcSoMAycdgLEljJqemo2PGftVH2lFEPdsOgu2/GpHc+x3e//Y33XhiIG5vXw8wPN+DFBZ8X2JSWpdIElkwdLpo8CNfUq6nWYH3x3W707ny9urqn/x1t4eXlhWXrflbThmYpNzSJxKvP3IfrGl2FH3+Pw4cbo7DvaJJZzKedbiIQFuqPVVOaoIwfM1huCgG7JQG3E6DAcnsISm7AW59sUgvJh/XpjNee6asaysjMQsT/nkZCUt51U8X1IovW3x73ELrf1EJV3fXXCUTWqILpi77E/BVbdQks20rS3vo5z+HomWi16P3PY2cQFRuPO9o3x8AX38O2PYeKM8mtn/e5rTXGDuyJejUrY9UPF/DR5iicik5zq03s3DwEZPfg3OH1ERzgYx6jaSkJkIBDCVBgORSnaxsr6DT3+KQU3PrYK/j98OlSGfPsA7dj8P91VAeXfvXjXrsFlmTEZHedTC9OGNQDH3+9XWW1pg79P4yftwofrf+5VPY56+GRD3bD0N63ITgoAEs3RWPFt9FISM5yVnds16IEbr02FK88FmlR7+gWCZCAHgIUWHooGbROQQJL7iMcPOV9NT1nT5n6xD14uHsHvLz4K2ze/oda01UltJy6jqewkn+KUKtXv1YYlk4dgt8PncIzMz/CdwvHGj6DNfu5+9G7y41Iy/DC4g1RWPVDjD34WJcE8hB4pFs4ht4VQSokQAIeTIACy8TB167LqVAuCOc3vak8ycjIVOuo5LgFe4pM6S1+8VF0ad0EPj7e2HPgJJ5/awVExMmOQlnw/s6qb/OsxypMYMlxDbL2SqYCf91/FBMf64kn+3aBr483Fq/5EcNfK9k5Xfb4o6dugL8vFk9+FLfc0BxnLqRh0frz2Lo7Ts+jrEMCRRKY8XhddGpRgZRIgAQ8mAAFlsmDH9b5SUjWSu4jlHsJpXy2eQf6jzf3rj1nhqVpvRp4/dn+4peOKQAAHQVJREFUaN00Etv/ilcL13cdSnRml2zbwwgsHdcYjWoFeZjXdJcESMCWAAWWyceDdhaWHJnQ4+aWypsDx8+hed8JJvfM8eYLn8lD7kHjOtWw+scL+HhzFI6es28zgOOtYotWJLB1VnOEBPOQUSvGlj6RgF4CFFh6SRm0XkFHNaRnZCKkwxCDWux6s57s2xlP9euKiiFlsWxzND77NhoXEzJdbwh79AgC/r5e2DaHZ2B5RLDpJAkUQYACy+TDY813u3Hv6Lno0LIhNs0fqbxJTE5F24en4uCJ8yb3rnTmv/LUvbivawd4eflg0YYoJayyc0rXJp8mgeIINKwVhIXPNURgGZ6BVRwrfk4CViZAgWXy6Ba00F2Oahj28oeWuZrG3hAteXEwurZrifOXMtSOwI07LtrbBOuTQIkJ3NGmEsY/UBt+vjzGvcQQ+SAJWIAABZYFgqgtdJedhLKjUMrc5Vvw7KyPLeCdPhfqVq+COWMG4MbmDbHrUII6w+rXv+L1PcxaJOBAAsN71UD/LmEObJFNkQAJmJEABZYZo5bP5oIufZaDRq/vP8kC3hXtQpc2TfHSE73RtF51rPslFh9ticbBU8mW95sOGpcAdxAaNza0jARcSYACy5W0ndRXQQvds7KzEdx2sJN6dH+zj97dEc8+cAeqVS6Pld/FYNnmKETHZbjfMFrg8QR+mtMS/ryD0OPHAQGQAAWWBcbAh19tw6NTFql7BFe8Okx5JGdj9RzxBn7ed9gCHv7nwuTH78bD3TvBx9cPH3wdpa6ySc/kynVLBdnEzkRGBOLDsY14ybOJY0jTScBRBCiwHEXSje3sPXgKrQdMVgeNyoGjUtIyMjH13S8w44P1brTMcV2/O+Fh9Lj5elyIz8KSr6PUdCALCRiNwF3tKmPCgNpGM4v2kAAJuIEABZYboDujy4JOdN++/whuHjTdGd25pM3wyuXxzriH0b5lY+w/nqQWrv+0/7JL+mYnJFASArOH1UP7ZuVL8iifIQESsBgBCiyLBHTQlPex9KufMGN4H3Xvn5TMrGyEtH8M2TnmmkJr37IBXnmqL5o3qIlv98Thg41R+PN4kkUiRTesTGDzzOaoUJYnuFs5xvSNBPQSoMDSS8rg9QpahxWXmIz+Y9/G5l//NLj1/5j3wB1tMfqhu1A7vCJWfh+jdgSevZBmCttpJAmEV/LHqilN4efD8684GkiABAAKLIuMgriEZFTr8pTyJs95WJ9uxrOvf2JoL8c+0h1Det0Kf/8AdfHyiu9ikJyaZWibaRwJ5CfQvW0lTHzwKoIhARIgAUWAAstCA+GGByZj36FTsL34+VTURdS/a5QhvZw75gH8361tEJ+co3YEfrHtgiHtpFEkoIfA3OH10bpxiJ6qrEMCJOABBCiwLBTktz7ZhJGzP0X/O9pi4YRHlGdJKWlo98hU/H3snCE8DSkbiPcnDkTHVk1x5GyqElbf7Y0zhG00ggRKQ+CHN1vy/sHSAOSzJGAxAhRYFgqodlyDXJcj04RSUtIyMHXhF5j54Qa3enpd46vw2jP90OrqOti2/7KaCtx7JNGtNrFzEnAUgRb1ykJ2EJYN9HFUk2yHBEjA5AQosEwewPzmN+g5GifPx2L7BxPVLjwpfx07i5b3veAWT3t1vh4vDL4b9WpUwaofLuDjLdE4EZXqFlvYKQk4i8CI3jXQrzPvH3QWX7ZLAmYkQIFlxqgVYfNzr3+COZ9uxrA+nfHaM33/zWKlo9X9k3DkdLTLvB3R/3YM6/M/lAsOwtJN/yxcj0/KdFn/7IgEXElgw6vXoHJ5P1d2yb5IgAQMToACy+ABste8Nd/txr2j56rslWSxpKSkpeOlhWvx2ofOP9V95oj70Od/7ZCe6YUlG6LUcQssJGBlAg1rBmHxmEbw8+XxDFaOM30jAXsJUGDZS8wE9Qs61V2yV016jXWK9b7e3vhg6mDc2ro5zsWmY9H6KGzZdckpfbFREjAagef61ETfW6oazSzaQwIk4GYCFFhuDoAzutdOdR8/qAfkj5SE5FTc/sRr+O2v4w7rsnGdcLz+3ADceE1d7Pg7QS1c/+1ggsPaZ0MkYAYCG2dcg4ohnB40Q6xoIwm4kgAFlitpu6iv73cdwG1DZ+S5/DknJwdvr/wGz7z2UamtuKNDC7z4+D1oEhmOz3/8Z+H6kbMppW6XDZCA2QjI7sH5Ixrw9HazBY72koALCFBguQCyO7rQdhPaHjoqWawqtwwrsTlP3Hsrnr6/GyqXL4vPvo/Bsk3RiI3PKHF7fJAEzE5g+qOR6NIq1Oxu0H4SIAEnEKDAcgJUIzSpHTra/aYWWPHqP6LqckIynpqxFJ9u/NUuE6c92Qv3d70Z3t6+WPz1eXz2bQyyss11gbRdDrOy0wgMvSsCvTpWRUiQD+KTs/DJligs+PKfQ3BH9q2J7m0rI9DfG1GX0jHv8zNYt/1iHlsiwwMw/oHaaFInGN5eXrhwOQPz15zFmm0XIJ9NHRSJetUDcSo6FTOXn8ZP+y/j7g6V8dDt1TD/i7PY8Gve9krjqLe3F7a91ZKL20sDkc+SgIUJUGBZNLi2dxMeWP2ymi6UsuOPY+gw8CVdXi+eNAhd21+H6LgMLN4Qha93OO7lpMsAVrIUARE6g+4Ix7LN0WpqeXz/WmhZvxymfHgCZfy8MKJ3TXWcx2ffxWDyQ1chLNQPA6b/nYfBS4PqoFmdYLz+2WmcOJ+KMf1qoVJ5Pzwz9wi6ta4IuQ9w7uozePTOCOw4kIBpS09gwXMNkZiShRFzDzuUZ4+2lTDqvloI8Pd2aLtsjARIwBoEKLCsEccCvShosXtyaho6PvqyurOwoFI7vBLmPf8g2jZviD1HkrB0YxS2/xVvYUp0zVUEpj0aiXoRAXjolQNXXOY9pEcEet1cBbNWnMa6X2IxYUBt3NikPCYuOqY2UBRW5Ln/61AZry0/jdaNy6FZZFncO+kPzHumgXrk+71xuL9zGN5afQYbHfwLwvKJTRAZEeAqfOyHBEjAZAQosEwWMHvMLXCxO4BFX/yAodOX5GnqlhsaY/qwPmhWrzrWb7+Ij7ZE48CpZHu6Y10SKJLA2yMaqKnB0HJ+6lDOS4mZWLLhPJZtjkKnlhV0ZbDyd/D8/bXUBctjFx7DTdeUz5PBkh2tV1ULQExcBp5/96hDo9MsMhjiTxk/Zq8cCpaNkYCFCFBgWSiYBblS0GL3zKxsRPzvacQnpuCRnjdh5IDuiKhSHiu/i1HTN7L+hYUEHE1g+aQmqFLeD++tO6euTRp2d3W0b1YeUz44rrJULzx4lZrm8/XxQlxiJuZ+fgarf7hQqBm3XV8Rw3vVwJc/x6r1WrIGa8rAOqhfI0itwfpmdxxuaxWKn/+Mx503VoIcA/rlLxfVtGFpy8uDI9H5Oi5uLy1HPk8CViZAgWXl6AIoaLF7Ukoafv3jGK6OrAU/Pz988HUUVnwbg7SMbIvToHvuJLB0XGO1sH3o6weVGd3aVFICSa5SKh/sg9taVcRrn57Cd3vj8PQ9NZSAmf7RSbVQPX9p27S8Wn+1+1ACJi668my3oAAfvP1MfZyOSVOL3o+cTVU7XiXLNXHxcew+VPKLxsNC/bF2ejN48+B2dw4n9k0ChidAgWX4EJXOwMIWu8suwCkfnFC//bOQgCsIzBpaFyJ8hsz6T2A9fU91vLfuPNo1DUF4pTJq/ZQmvuQCZVnw/vaas3nMu6tdZTx4ezWcjEpVU4PJqVlXmP9w12ro0bYy3v3qHB7rHq6mvU9Gp6ms2ZzVZ9Q6r5IWEXayXoyFBEiABIoiQIHlAeNDW+z+7oSH8cAd7ZTHkq2avuwkBZYHxN8oLspRCXKlzMKvzqnjF0TsyML0SYuPo2OLCrj12lAlpuQoBclg3X5DRbz6yUk11aeVe26qgqE9I/DbgQRMWnKiQHFVKywALz9aBwdPp+DVT05h8eiGDstgiUDcOqu5msZkIQESIAEKLA8fAyfO/bOORTuqQcNx5kIa7hq338Pp0H1XEpCzrmQ9VFAZnzxnWIlweb5fLbXYXRaOJyRn4pOt0eqMLJlK1LJZNzQqh2vqls1jsmSwXv74VG5WSnYWytormQr8/WgSHr8rAvfdGgZfb+DzbbF49eOTJXZZpjT7dwkr8fN8kARIwHMIMIPlObG+wtP0zByMe/covtnzX4bAg3HQdRIokoAIv62vN+fOQY4TEiABXQQosHRhsm6lE1GpuOeFf9a9sJAACRROQE6hf+C2ajy5nYOEBEhAFwEKLF2YrFspIzNHnRH0LbNY1g0yPSs1ATm/6+sZzSmuSk2SDZCA5xCgwPKcWBfq6anoNNw9gWuxOBRIoDACz/WpCVlg7+fLxe0cJSRAAvoIUGDp42TpWukZOZjy4XG1lZ2FBEggL4FaVcvgsxeb8twrDgwSIAG7CFBg2YXLupXlOpGuo/dZ10F6RgIlJDB7WD114jwLCZAACdhDgALLHloWrpuanq3OIJJTtVlIgAT+IdDm6hC8/kQ9Tg1yQJAACdhNgALLbmTWfUAWvN8xZh8uJmRa10l6RgJ2EFg7rRnCK/nb8QSrkgAJkMA/BCiwOBLyEJBTtMe/d4xUSMDjCch1O491j+Cp7R4/EgiABEpGgAKrZNws+5QcPvr0W4ew4+8Ey/pIx0igOAKStfpialN480bn4lDxcxIggUIIUGBxaFxB4PzFdNz5/O8kQwIeS+DtEQ3QqmE5j/WfjpMACZSeAAVW6RlaroXMrBws2XAe89ectZxvdIgEiiMgdyWO6VcLAf7exVXl5yRAAiRQKAEKLA6OAglk5wADpv2Fv08mkxAJeAyByuX98PnUphRXHhNxOkoCziNAgeU8tqZv+eCpFPSb+qfp/aADJKCXwJyn6+Pa+uXg78cT2/UyYz0SIIGCCVBgcWQUSkDOxvp4SzTmfn6GlEjA8gT6dwlTuwYDy3Bq0PLBpoMk4AICFFgugGzmLuRsrCffPISdB7ir0MxxpO1FE2hQIxAfTbiamEiABEjAYQQosByG0roNyTU6d43fj/SMbOs6Sc88msDqqU1Rs0oZj2ZA50mABBxLgALLsTwt29r3e+MwYt4Ry/pHxzyXwEuD6uCWlqG8DsdzhwA9JwGnEKDAcgpW6zUqB5C+s+Yslnx93nrO0SOPJdCnU1U8dU91lPHjuiuPHQR0nAScRIACy0lgrdhsVnYOnpjN9VhWjK0n+tQsMhiLRjfyRNfpMwmQgAsIUGC5ALKVuohPykTvyX8i9nKGldyiLx5GICTIB8snNYGce8VCAiRAAs4gQIHlDKoWb/PP48kYMP0vi3tJ96xMYMFzDdR5VywkQAIk4CwCFFjOImvhduXohvW/XsSLS45b2Eu6ZlUCY/vXRtfWFRHIq3CsGmL6RQKGIECBZYgwmM+IlLRsLNschbd5X6H5gufBFj96Zzge/F81XoXjwWOArpOAqwhQYLmKtAX7kUzW9GUnsOanWAt6R5esRuCem6rguT41eRyD1QJLf0jAoAQosAwaGLOYlZWVg+fePoIf9l02i8m00wMJtG9WHrOG1oW3N+8Y9MDw02UScAsBCiy3YLdWp9nZORg88yD2HE60lmP0xhIEmtctC1nU7kNxZYl40gkSMAsBCiyzRMrgdso1Og+9cgAHTyUb3FKa50kE5I7BRWMa8SBRTwo6fSUBgxCgwDJIIKxgRlxiJgbNOIDj51Ot4A59MDmBq6oFYOHIhqhQ1tfkntB8EiABMxKgwDJj1Axsc2x8Bga+egCnY9IMbCVNszqBGlXK4L1RDVEphAeJWj3W9I8EjEqAAsuokTGxXRcuZ6hMFkWWiYNoYtNFXEnmiqe0mziINJ0ELECAAssCQTSiC5LJemzmQU4XGjE4FrZJpgXfebYBM1cWjjFdIwGzEKDAMkukTGinrMka+vpBHDydYkLrabLZCMiC9nnPNOCaK7MFjvaSgEUJUGBZNLBGcSstIxtDXz+EvUd4hINRYmJFO+QohnnP1OduQSsGlz6RgEkJUGCZNHBmMjsrOwfPzjuCH3/nYaRmiptZbJVDRGcOrctzrswSMNpJAh5CgALLQwLtbjdFZL368Sms/D7G3aawfwsRkOtvRt9Xkye0WyimdIUErEKAAssqkTSBH3J34fvrz+HdL8+ZwFqaaHQCcnHzI13Debeg0QNF+0jAQwlQYHlo4N3ldmp6NtZtv4hpS0+4ywT2awECY/vXRrfWFRHg720Bb+gCCZCAFQlQYFkxqgb3KSU9G3+dSMJz844gPjnL4NbSPCMRCAnywWtD66Jx7WAEUlwZKTS0hQRIIB8BCiwOCbcQSM/IQXxyJka+fQS/H01yiw3s1FwEmkUGY8aQujxA1Fxho7Uk4LEEKLA8NvTGcXzGJ6fw6TfRxjGIlhiOQJ9OVTGyb03D2UWDSIAESKAwAhRYHBtuJyBnZX27Jw7jFh5zuy00wHgEXhpUBx1bVOAZV8YLDS0iARIoggAFFoeHIQjIDsPzl9Ix+u0jPPndEBFxvxFyMvsrQ+qiWqg/dwq6Pxy0gARIwE4CFFh2AmN15xOY/dlpLN0U5fyO2INhCfTvEobhvWoY1j4aRgIkQALFEaDAKo4QP3c5gZS0bHW1zqTFx3HhcobL+2eH7iNQubwfJj10FeTqm8AyPILBfZFgzyRAAqUlQIFVWoJ83ikEZJdhVk4OXvnoJL78OdYpfbBRYxG488ZKGNOvFry9vODv52Us42gNCZAACdhJgALLTmCs7loCcjDp/mNJmLzkOM7Fpru2c/bmEgLhlfwx8cGr0LROMA8OdQlxdkICJOAKAhRYrqDMPkpNIDs7B/PXnMWi9edL3RYbMA6Bh7tWw+M9IniXoHFCQktIgAQcRIACy0Eg2YzzCWRm5SAmLgNTl57A9j/jnd8he3AagTZXh2Bc/9qoUsEPvj6cDnQaaDZMAiTgNgIUWG5Dz45LSkDOzdrxdwJmLT+Fk9FpJW2Gz7mBQK2qZTDi3ppo3TiERy+4gT+7JAEScB0BCizXsWZPDiaQnQMs/yYaC9ae5Z2GDmbr6ObkDsHB3SNwb6eq8GbCytF42R4JkIABCVBgGTAoNEk/ATmgVMqHG8/jvXXnIdktFuMQKOPnjYHdquGB26opo/x8qa6MEx1aQgIk4EwCFFjOpMu2XUZAhFZ2Tg5WfBuDBV+eQ3Jqlsv6ZkdXEggK8MHgO8PRu2MVdewChRVHCQmQgKcRoMDytIh7gL+yGP7zHy+oHYdRl3i0gytDHhbqD9kZ2LN9ZS5edyV49kUCJGA4AhRYhgsJDXIUAVmjtXXXJSzbHIXfjyY5qlm2UwCBZpHBuL9zGG65NpRrrDhCSIAESAAABRaHgeUJyLqsk1Fp+HhLFL785SLkTC2W0hPw9vbCnW0q4r5bw1ArrAxkvRULCZAACZDAPwQosDgSPIaAnArv4+2Fb/fE4dNvorHncKLH+O5IR1vUK4s+naqiY4sKyMrO4enrjoTLtkiABCxDgALLMqGkI/YQyMjKQUJSJjbuvIS1P8XiwKlkex73uLoNawahe9tKuK1VKMoF+8KPh4N63BigwyRAAvYRoMCyjxdrW5CA7EC8lJiJzTsvYuvuOGa2/o2xZKpuaVkBt11fEeVFVPGIBQuOfrpEAiTgLAIUWM4iy3ZNSSAxJUvdi/f70URs+PUidh5I8JhLpuXS5VYNy+H2GyqiWWRZtVatbKCPKeNIo0mABEjA3QQosNwdAfZvaAIylZiUkoX9x5Lwze44/H4sCUfPphjaZr3GRUYEolmdYHRqWQFN6wQjONCHU3964bEeCZAACRRDgAKLQ4QE7CAgOxLlLPKj51JVduvQ6RQcPpuCY2dTkP7vqfJ2NOeSqv6+XqgTEYh6EYGoXyNQZakiwwMgeym5888lIWAnJEACHkiAAssDg06XHUdA1m/JwaYB/t5ISM7E2dh0nLuYjr2HE9XUohx0GhOXgdj4DFXPGcXXxwuVQvxQpYIf5KDP2tUC0Lh2EMIr+iOikj/KBflCdlBKPa6jckYE2CYJkAAJXEmAAoujggScSCApNUsJG39fb6RnZCuhk5yWrQSX/F0yYukZOZCpyJhL6UhJz4Z2TJdcihzo740qof5q6s7fz0tlnETMiaAKKvPP3/39vJGema0EXHAA10w5MZxsmgRIgAR0E6DA0o2KFUmABEiABEiABEhAHwEKLH2cWIsESIAESIAESIAEdBOgwNKNihVJgARIgARIgARIQB8BCix9nFiLBEiABEiABEiABHQToMDSjYoVSYAESIAESIAESEAfAQosfZxYiwRIgARIgARIgAR0E6DA0o2KFUmABEiABEiABEhAHwEKLH2cWIsESIAESIAESIAEdBOgwNKNihVJgARIgARIgARIQB8BCix9nFiLBEiABEiABEiABHQToMDSjYoVSYAESIAESIAESEAfAQosfZxYiwRIgARIgARIgAR0E6DA0o2KFUmABEiABEiABEhAHwEKLH2cWIsESIAESIAESIAEdBOgwNKNihVJgARIgARIgARIQB8BCix9nFiLBEiABEiABEiABHQToMDSjYoVSYAESIAESIAESEAfAQosfZxYiwRIgARIgARIgAR0E6DA0o2KFUmABEiABEiABEhAHwEKLH2cWIsESIAESIAESIAEdBOgwNKNihVJgARIgARIgARIQB8BCix9nFiLBEiABEiABEiABHQToMDSjYoVSYAESIAESIAESEAfAQosfZxYiwRIgARIgARIgAR0E6DA0o2KFUmABEiABEiABEhAHwEKLH2cWIsESIAESIAESIAEdBOgwNKNihVJgARIgARIgARIQB8BCix9nFiLBEiABEiABEiABHQToMDSjYoVSYAESIAESIAESEAfAQosfZxYiwRIgARIgARIgAR0E6DA0o2KFUmABEiABEiABEhAHwEKLH2cWIsESIAESIAESIAEdBOgwNKNihVJgARIgARIgARIQB8BCix9nFiLBEiABEiABEiABHQToMDSjYoVSYAESIAESIAESEAfAQosfZxYiwRIgARIgARIgAR0E6DA0o2KFUmABEiABEiABEhAHwEKLH2cWIsESIAESIAESIAEdBOgwNKNihVJgARIgARIgARIQB8BCix9nFiLBEiABEiABEiABHQToMDSjYoVSYAESIAESIAESEAfAQosfZxYiwRIgARIgARIgAR0E6DA0o2KFUmABEiABEiABEhAHwEKLH2cWIsESIAESIAESIAEdBOgwNKNihVJgARIgARIgARIQB8BCix9nFiLBEiABEiABEiABHQToMDSjYoVSYAESIAESIAESEAfAQosfZxYiwRIgARIgARIgAR0E6DA0o2KFUmABEiABEiABEhAHwEKLH2cWIsESIAESIAESIAEdBOgwNKNihVJgARIgARIgARIQB8BCix9nFiLBEiABEiABEiABHQToMDSjYoVSYAESIAESIAESEAfAQosfZxYiwRIgARIgARIgAR0E6DA0o2KFUmABEiABEiABEhAHwEKLH2cWIsESIAESIAESIAEdBOgwNKNihVJgARIgARIgARIQB8BCix9nFiLBEiABEiABEiABHQToMDSjYoVSYAESIAESIAESEAfAQosfZxYiwRIgARIgARIgAR0E6DA0o2KFUmABEiABEiABEhAHwEKLH2cWIsESIAESIAESIAEdBOgwNKNihVJgARIgARIgARIQB8BCix9nFiLBEiABEiABEiABHQToMDSjYoVSYAESIAESIAESEAfAQosfZxYiwRIgARIgARIgAR0E6DA0o2KFUmABEiABEiABEhAHwEKLH2cWIsESIAESIAESIAEdBOgwNKNihVJgARIgARIgARIQB8BCix9nFiLBEiABEiABEiABHQToMDSjYoVSYAESIAESIAESEAfgf8HwaYQafcMMqcAAAAASUVORK5CYII="/>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219200"/>
            <a:ext cx="5715000" cy="3533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8521" y="3962400"/>
            <a:ext cx="5429917" cy="3357498"/>
          </a:xfrm>
          <a:prstGeom prst="rect">
            <a:avLst/>
          </a:prstGeom>
        </p:spPr>
      </p:pic>
    </p:spTree>
    <p:extLst>
      <p:ext uri="{BB962C8B-B14F-4D97-AF65-F5344CB8AC3E}">
        <p14:creationId xmlns:p14="http://schemas.microsoft.com/office/powerpoint/2010/main" val="3577463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43000"/>
          </a:xfrm>
        </p:spPr>
        <p:txBody>
          <a:bodyPr/>
          <a:lstStyle/>
          <a:p>
            <a:r>
              <a:rPr lang="en-US" dirty="0" smtClean="0"/>
              <a:t>Current driver survey </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2950697409"/>
              </p:ext>
            </p:extLst>
          </p:nvPr>
        </p:nvGraphicFramePr>
        <p:xfrm>
          <a:off x="20472" y="838200"/>
          <a:ext cx="8818728" cy="2438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Chart 6"/>
          <p:cNvGraphicFramePr>
            <a:graphicFrameLocks/>
          </p:cNvGraphicFramePr>
          <p:nvPr>
            <p:extLst>
              <p:ext uri="{D42A27DB-BD31-4B8C-83A1-F6EECF244321}">
                <p14:modId xmlns:p14="http://schemas.microsoft.com/office/powerpoint/2010/main" val="2912493109"/>
              </p:ext>
            </p:extLst>
          </p:nvPr>
        </p:nvGraphicFramePr>
        <p:xfrm>
          <a:off x="1143000" y="3048000"/>
          <a:ext cx="6629400" cy="4038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396959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43000"/>
          </a:xfrm>
        </p:spPr>
        <p:txBody>
          <a:bodyPr/>
          <a:lstStyle/>
          <a:p>
            <a:r>
              <a:rPr lang="en-US" dirty="0" smtClean="0"/>
              <a:t>Current driver survey </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3566007457"/>
              </p:ext>
            </p:extLst>
          </p:nvPr>
        </p:nvGraphicFramePr>
        <p:xfrm>
          <a:off x="609600" y="838200"/>
          <a:ext cx="7924800" cy="2667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ext uri="{D42A27DB-BD31-4B8C-83A1-F6EECF244321}">
                <p14:modId xmlns:p14="http://schemas.microsoft.com/office/powerpoint/2010/main" val="4166719532"/>
              </p:ext>
            </p:extLst>
          </p:nvPr>
        </p:nvGraphicFramePr>
        <p:xfrm>
          <a:off x="3048000" y="3352800"/>
          <a:ext cx="6324600" cy="35222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784472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43000"/>
          </a:xfrm>
        </p:spPr>
        <p:txBody>
          <a:bodyPr/>
          <a:lstStyle/>
          <a:p>
            <a:r>
              <a:rPr lang="en-US" dirty="0" smtClean="0"/>
              <a:t>Current driver survey </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val="748172407"/>
              </p:ext>
            </p:extLst>
          </p:nvPr>
        </p:nvGraphicFramePr>
        <p:xfrm>
          <a:off x="762000" y="838200"/>
          <a:ext cx="8001000" cy="2590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ext uri="{D42A27DB-BD31-4B8C-83A1-F6EECF244321}">
                <p14:modId xmlns:p14="http://schemas.microsoft.com/office/powerpoint/2010/main" val="2361854338"/>
              </p:ext>
            </p:extLst>
          </p:nvPr>
        </p:nvGraphicFramePr>
        <p:xfrm>
          <a:off x="2362200" y="3352800"/>
          <a:ext cx="6781800" cy="3505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570534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t>Background</a:t>
            </a:r>
            <a:endParaRPr lang="en-US" sz="6000" dirty="0"/>
          </a:p>
        </p:txBody>
      </p:sp>
      <p:sp>
        <p:nvSpPr>
          <p:cNvPr id="3" name="Text Placeholder 2"/>
          <p:cNvSpPr>
            <a:spLocks noGrp="1"/>
          </p:cNvSpPr>
          <p:nvPr>
            <p:ph type="body" idx="1"/>
          </p:nvPr>
        </p:nvSpPr>
        <p:spPr>
          <a:xfrm>
            <a:off x="3922713" y="2931712"/>
            <a:ext cx="4572000" cy="1716488"/>
          </a:xfrm>
        </p:spPr>
        <p:txBody>
          <a:bodyPr>
            <a:normAutofit/>
          </a:bodyPr>
          <a:lstStyle/>
          <a:p>
            <a:r>
              <a:rPr lang="en-US" dirty="0" smtClean="0"/>
              <a:t>Background synopsis</a:t>
            </a:r>
          </a:p>
          <a:p>
            <a:r>
              <a:rPr lang="en-US" dirty="0" smtClean="0"/>
              <a:t>Competitors</a:t>
            </a:r>
          </a:p>
          <a:p>
            <a:r>
              <a:rPr lang="en-US" dirty="0" smtClean="0"/>
              <a:t>Driver demographic overview</a:t>
            </a:r>
          </a:p>
          <a:p>
            <a:r>
              <a:rPr lang="en-US" dirty="0" smtClean="0"/>
              <a:t>Current Driver Survey</a:t>
            </a:r>
          </a:p>
        </p:txBody>
      </p:sp>
    </p:spTree>
    <p:extLst>
      <p:ext uri="{BB962C8B-B14F-4D97-AF65-F5344CB8AC3E}">
        <p14:creationId xmlns:p14="http://schemas.microsoft.com/office/powerpoint/2010/main" val="17535754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31845"/>
            <a:ext cx="8229600" cy="1143000"/>
          </a:xfrm>
        </p:spPr>
        <p:txBody>
          <a:bodyPr/>
          <a:lstStyle/>
          <a:p>
            <a:r>
              <a:rPr lang="en-US" dirty="0" smtClean="0"/>
              <a:t>Current driver survey </a:t>
            </a:r>
            <a:endParaRPr lang="en-US" dirty="0"/>
          </a:p>
        </p:txBody>
      </p:sp>
      <p:graphicFrame>
        <p:nvGraphicFramePr>
          <p:cNvPr id="5" name="Chart 4"/>
          <p:cNvGraphicFramePr>
            <a:graphicFrameLocks/>
          </p:cNvGraphicFramePr>
          <p:nvPr>
            <p:extLst>
              <p:ext uri="{D42A27DB-BD31-4B8C-83A1-F6EECF244321}">
                <p14:modId xmlns:p14="http://schemas.microsoft.com/office/powerpoint/2010/main" val="1456907094"/>
              </p:ext>
            </p:extLst>
          </p:nvPr>
        </p:nvGraphicFramePr>
        <p:xfrm>
          <a:off x="381000" y="990600"/>
          <a:ext cx="8458200" cy="2971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extLst>
              <p:ext uri="{D42A27DB-BD31-4B8C-83A1-F6EECF244321}">
                <p14:modId xmlns:p14="http://schemas.microsoft.com/office/powerpoint/2010/main" val="3632643996"/>
              </p:ext>
            </p:extLst>
          </p:nvPr>
        </p:nvGraphicFramePr>
        <p:xfrm>
          <a:off x="1524000" y="3810000"/>
          <a:ext cx="7772400" cy="3276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07996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t>Brand positioning</a:t>
            </a:r>
            <a:endParaRPr lang="en-US" sz="6000" dirty="0"/>
          </a:p>
        </p:txBody>
      </p:sp>
      <p:sp>
        <p:nvSpPr>
          <p:cNvPr id="3" name="Text Placeholder 2"/>
          <p:cNvSpPr>
            <a:spLocks noGrp="1"/>
          </p:cNvSpPr>
          <p:nvPr>
            <p:ph type="body" idx="1"/>
          </p:nvPr>
        </p:nvSpPr>
        <p:spPr>
          <a:xfrm>
            <a:off x="3922713" y="2931712"/>
            <a:ext cx="4572000" cy="1716488"/>
          </a:xfrm>
        </p:spPr>
        <p:txBody>
          <a:bodyPr>
            <a:normAutofit/>
          </a:bodyPr>
          <a:lstStyle/>
          <a:p>
            <a:r>
              <a:rPr lang="en-US" dirty="0" smtClean="0"/>
              <a:t>Target mindset</a:t>
            </a:r>
          </a:p>
          <a:p>
            <a:r>
              <a:rPr lang="en-US" dirty="0" smtClean="0"/>
              <a:t>Positioning</a:t>
            </a:r>
          </a:p>
          <a:p>
            <a:r>
              <a:rPr lang="en-US" dirty="0" smtClean="0"/>
              <a:t>Key Supporting Messages</a:t>
            </a:r>
          </a:p>
          <a:p>
            <a:r>
              <a:rPr lang="en-US" dirty="0" smtClean="0"/>
              <a:t>Communication Guidelines</a:t>
            </a:r>
            <a:endParaRPr lang="en-US" dirty="0"/>
          </a:p>
        </p:txBody>
      </p:sp>
    </p:spTree>
    <p:extLst>
      <p:ext uri="{BB962C8B-B14F-4D97-AF65-F5344CB8AC3E}">
        <p14:creationId xmlns:p14="http://schemas.microsoft.com/office/powerpoint/2010/main" val="21628474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7"/>
        <p:cNvGrpSpPr/>
        <p:nvPr/>
      </p:nvGrpSpPr>
      <p:grpSpPr>
        <a:xfrm>
          <a:off x="0" y="0"/>
          <a:ext cx="0" cy="0"/>
          <a:chOff x="0" y="0"/>
          <a:chExt cx="0" cy="0"/>
        </a:xfrm>
      </p:grpSpPr>
      <p:sp>
        <p:nvSpPr>
          <p:cNvPr id="49" name="Shape 49"/>
          <p:cNvSpPr txBox="1">
            <a:spLocks noGrp="1"/>
          </p:cNvSpPr>
          <p:nvPr>
            <p:ph idx="1"/>
          </p:nvPr>
        </p:nvSpPr>
        <p:spPr>
          <a:prstGeom prst="rect">
            <a:avLst/>
          </a:prstGeom>
        </p:spPr>
        <p:txBody>
          <a:bodyPr lIns="91425" tIns="91425" rIns="91425" bIns="91425" anchor="t" anchorCtr="0">
            <a:noAutofit/>
          </a:bodyPr>
          <a:lstStyle/>
          <a:p>
            <a:pPr rtl="0">
              <a:spcBef>
                <a:spcPts val="0"/>
              </a:spcBef>
              <a:buNone/>
            </a:pPr>
            <a:endParaRPr sz="1800">
              <a:solidFill>
                <a:schemeClr val="dk1"/>
              </a:solidFill>
              <a:latin typeface="Georgia"/>
              <a:ea typeface="Georgia"/>
              <a:cs typeface="Georgia"/>
              <a:sym typeface="Georgia"/>
            </a:endParaRPr>
          </a:p>
          <a:p>
            <a:pPr>
              <a:spcBef>
                <a:spcPts val="0"/>
              </a:spcBef>
              <a:buNone/>
            </a:pPr>
            <a:r>
              <a:rPr lang="en-US" sz="2400">
                <a:solidFill>
                  <a:schemeClr val="dk1"/>
                </a:solidFill>
                <a:latin typeface="Georgia"/>
                <a:ea typeface="Georgia"/>
                <a:cs typeface="Georgia"/>
                <a:sym typeface="Georgia"/>
              </a:rPr>
              <a:t>Barber Trucking drivers are independent workers who understand their role in moving the country.  They attack each job in a blitz campaign, because they know that their work affords them the things they value most in life, deserved and earned: time home with family and friends, financial independence, and promotion from within a company who sees them as more than just a number. </a:t>
            </a:r>
          </a:p>
        </p:txBody>
      </p:sp>
      <p:sp>
        <p:nvSpPr>
          <p:cNvPr id="48" name="Shape 48"/>
          <p:cNvSpPr txBox="1">
            <a:spLocks noGrp="1"/>
          </p:cNvSpPr>
          <p:nvPr>
            <p:ph type="title"/>
          </p:nvPr>
        </p:nvSpPr>
        <p:spPr>
          <a:prstGeom prst="rect">
            <a:avLst/>
          </a:prstGeom>
        </p:spPr>
        <p:txBody>
          <a:bodyPr lIns="91425" tIns="91425" rIns="91425" bIns="91425" anchor="ctr" anchorCtr="0">
            <a:noAutofit/>
          </a:bodyPr>
          <a:lstStyle/>
          <a:p>
            <a:pPr>
              <a:spcBef>
                <a:spcPts val="0"/>
              </a:spcBef>
              <a:buNone/>
            </a:pPr>
            <a:r>
              <a:rPr lang="en-US" sz="3200" dirty="0">
                <a:solidFill>
                  <a:schemeClr val="dk1"/>
                </a:solidFill>
                <a:ea typeface="Georgia"/>
                <a:cs typeface="Georgia"/>
                <a:sym typeface="Georgia"/>
              </a:rPr>
              <a:t>Target Mindset: “Independent Earners”</a:t>
            </a:r>
          </a:p>
        </p:txBody>
      </p:sp>
    </p:spTree>
  </p:cSld>
  <p:clrMapOvr>
    <a:masterClrMapping/>
  </p:clrMapOvr>
  <p:transition spd="slow">
    <p:cu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1" name="Shape 61"/>
          <p:cNvSpPr txBox="1">
            <a:spLocks noGrp="1"/>
          </p:cNvSpPr>
          <p:nvPr>
            <p:ph idx="1"/>
          </p:nvPr>
        </p:nvSpPr>
        <p:spPr>
          <a:prstGeom prst="rect">
            <a:avLst/>
          </a:prstGeom>
        </p:spPr>
        <p:txBody>
          <a:bodyPr lIns="91425" tIns="91425" rIns="91425" bIns="91425" anchor="t" anchorCtr="0">
            <a:noAutofit/>
          </a:bodyPr>
          <a:lstStyle/>
          <a:p>
            <a:pPr>
              <a:spcBef>
                <a:spcPts val="0"/>
              </a:spcBef>
              <a:buNone/>
            </a:pPr>
            <a:r>
              <a:rPr lang="en-US" sz="2400" dirty="0" smtClean="0">
                <a:solidFill>
                  <a:schemeClr val="dk1"/>
                </a:solidFill>
                <a:latin typeface="Georgia"/>
                <a:ea typeface="Georgia"/>
                <a:cs typeface="Georgia"/>
                <a:sym typeface="Georgia"/>
              </a:rPr>
              <a:t>We </a:t>
            </a:r>
            <a:r>
              <a:rPr lang="en-US" sz="2400" dirty="0">
                <a:solidFill>
                  <a:schemeClr val="dk1"/>
                </a:solidFill>
                <a:latin typeface="Georgia"/>
                <a:ea typeface="Georgia"/>
                <a:cs typeface="Georgia"/>
                <a:sym typeface="Georgia"/>
              </a:rPr>
              <a:t>are focusing on new Barber Trucking drivers who are independent workers with 2+ years experience that take instruction and take on responsibility.  They thrive in an environment where they have the power the set their own pace. They prioritize their home time, time on the road, financial earnings, and their ultimately their career in the way that works best for them as an individual and primary family provider.  That’s why military members and prior service members are ideal candidates for the job.</a:t>
            </a:r>
          </a:p>
        </p:txBody>
      </p:sp>
      <p:sp>
        <p:nvSpPr>
          <p:cNvPr id="60" name="Shape 60"/>
          <p:cNvSpPr txBox="1">
            <a:spLocks noGrp="1"/>
          </p:cNvSpPr>
          <p:nvPr>
            <p:ph type="title"/>
          </p:nvPr>
        </p:nvSpPr>
        <p:spPr>
          <a:prstGeom prst="rect">
            <a:avLst/>
          </a:prstGeom>
        </p:spPr>
        <p:txBody>
          <a:bodyPr lIns="91425" tIns="91425" rIns="91425" bIns="91425" anchor="ctr" anchorCtr="0">
            <a:noAutofit/>
          </a:bodyPr>
          <a:lstStyle/>
          <a:p>
            <a:pPr>
              <a:spcBef>
                <a:spcPts val="0"/>
              </a:spcBef>
              <a:buNone/>
            </a:pPr>
            <a:r>
              <a:rPr lang="en-US" sz="4000" dirty="0">
                <a:solidFill>
                  <a:schemeClr val="dk1"/>
                </a:solidFill>
                <a:ea typeface="Georgia"/>
                <a:cs typeface="Georgia"/>
                <a:sym typeface="Georgia"/>
              </a:rPr>
              <a:t>Positioning and Branding</a:t>
            </a:r>
          </a:p>
        </p:txBody>
      </p:sp>
    </p:spTree>
  </p:cSld>
  <p:clrMapOvr>
    <a:masterClrMapping/>
  </p:clrMapOvr>
  <p:transition spd="slow">
    <p:cu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Shape 55"/>
          <p:cNvSpPr txBox="1">
            <a:spLocks noGrp="1"/>
          </p:cNvSpPr>
          <p:nvPr>
            <p:ph idx="1"/>
          </p:nvPr>
        </p:nvSpPr>
        <p:spPr>
          <a:prstGeom prst="rect">
            <a:avLst/>
          </a:prstGeom>
        </p:spPr>
        <p:txBody>
          <a:bodyPr lIns="91425" tIns="91425" rIns="91425" bIns="91425" anchor="t" anchorCtr="0">
            <a:noAutofit/>
          </a:bodyPr>
          <a:lstStyle/>
          <a:p>
            <a:pPr marL="457200" lvl="0" indent="-342900" rtl="0">
              <a:lnSpc>
                <a:spcPct val="115000"/>
              </a:lnSpc>
              <a:spcBef>
                <a:spcPts val="0"/>
              </a:spcBef>
              <a:buClr>
                <a:schemeClr val="dk1"/>
              </a:buClr>
              <a:buSzPct val="100000"/>
              <a:buFont typeface="Georgia"/>
              <a:buChar char="●"/>
            </a:pPr>
            <a:r>
              <a:rPr lang="en-US" sz="1800" dirty="0">
                <a:solidFill>
                  <a:schemeClr val="dk1"/>
                </a:solidFill>
                <a:latin typeface="Georgia"/>
                <a:ea typeface="Georgia"/>
                <a:cs typeface="Georgia"/>
                <a:sym typeface="Georgia"/>
              </a:rPr>
              <a:t>Barber Trucking recognizes what each employee does to contribute to the team, and will reward those who are loyal and committed to safety. </a:t>
            </a:r>
            <a:endParaRPr lang="en-US" sz="1800" dirty="0" smtClean="0">
              <a:solidFill>
                <a:schemeClr val="dk1"/>
              </a:solidFill>
              <a:latin typeface="Georgia"/>
              <a:ea typeface="Georgia"/>
              <a:cs typeface="Georgia"/>
              <a:sym typeface="Georgia"/>
            </a:endParaRPr>
          </a:p>
          <a:p>
            <a:pPr marL="114300" lvl="0" indent="0" rtl="0">
              <a:lnSpc>
                <a:spcPct val="115000"/>
              </a:lnSpc>
              <a:spcBef>
                <a:spcPts val="0"/>
              </a:spcBef>
              <a:buClr>
                <a:schemeClr val="dk1"/>
              </a:buClr>
              <a:buSzPct val="100000"/>
              <a:buNone/>
            </a:pPr>
            <a:endParaRPr lang="en-US" sz="1800" dirty="0">
              <a:solidFill>
                <a:schemeClr val="dk1"/>
              </a:solidFill>
              <a:latin typeface="Georgia"/>
              <a:ea typeface="Georgia"/>
              <a:cs typeface="Georgia"/>
              <a:sym typeface="Georgia"/>
            </a:endParaRPr>
          </a:p>
          <a:p>
            <a:pPr marL="457200" lvl="0" indent="-342900" rtl="0">
              <a:lnSpc>
                <a:spcPct val="115000"/>
              </a:lnSpc>
              <a:spcBef>
                <a:spcPts val="0"/>
              </a:spcBef>
              <a:buClr>
                <a:schemeClr val="dk1"/>
              </a:buClr>
              <a:buSzPct val="100000"/>
              <a:buFont typeface="Georgia"/>
              <a:buChar char="●"/>
            </a:pPr>
            <a:r>
              <a:rPr lang="en-US" sz="1800" dirty="0">
                <a:solidFill>
                  <a:schemeClr val="dk1"/>
                </a:solidFill>
                <a:latin typeface="Georgia"/>
                <a:ea typeface="Georgia"/>
                <a:cs typeface="Georgia"/>
                <a:sym typeface="Georgia"/>
              </a:rPr>
              <a:t>Barber Trucking doesn’t focus only on delivered hulls and mileage.  It’s a place where every employee can feel valued as an individual who has goals and priorities outside of the workplace. </a:t>
            </a:r>
            <a:endParaRPr lang="en-US" sz="1800" dirty="0" smtClean="0">
              <a:solidFill>
                <a:schemeClr val="dk1"/>
              </a:solidFill>
              <a:latin typeface="Georgia"/>
              <a:ea typeface="Georgia"/>
              <a:cs typeface="Georgia"/>
              <a:sym typeface="Georgia"/>
            </a:endParaRPr>
          </a:p>
          <a:p>
            <a:pPr marL="114300" lvl="0" indent="0" rtl="0">
              <a:lnSpc>
                <a:spcPct val="115000"/>
              </a:lnSpc>
              <a:spcBef>
                <a:spcPts val="0"/>
              </a:spcBef>
              <a:buClr>
                <a:schemeClr val="dk1"/>
              </a:buClr>
              <a:buSzPct val="100000"/>
              <a:buNone/>
            </a:pPr>
            <a:endParaRPr lang="en-US" sz="1800" dirty="0">
              <a:solidFill>
                <a:schemeClr val="dk1"/>
              </a:solidFill>
              <a:latin typeface="Georgia"/>
              <a:ea typeface="Georgia"/>
              <a:cs typeface="Georgia"/>
              <a:sym typeface="Georgia"/>
            </a:endParaRPr>
          </a:p>
          <a:p>
            <a:pPr marL="457200" lvl="0" indent="-342900" rtl="0">
              <a:lnSpc>
                <a:spcPct val="115000"/>
              </a:lnSpc>
              <a:spcBef>
                <a:spcPts val="0"/>
              </a:spcBef>
              <a:buClr>
                <a:schemeClr val="dk1"/>
              </a:buClr>
              <a:buSzPct val="100000"/>
              <a:buFont typeface="Georgia"/>
              <a:buChar char="●"/>
            </a:pPr>
            <a:r>
              <a:rPr lang="en-US" sz="1800" dirty="0">
                <a:solidFill>
                  <a:schemeClr val="dk1"/>
                </a:solidFill>
                <a:latin typeface="Georgia"/>
                <a:ea typeface="Georgia"/>
                <a:cs typeface="Georgia"/>
                <a:sym typeface="Georgia"/>
              </a:rPr>
              <a:t>Barber trucking understands that employees have put in the effort and energy to earn their time off and advancement through the company</a:t>
            </a:r>
            <a:r>
              <a:rPr lang="en-US" sz="1800" dirty="0" smtClean="0">
                <a:solidFill>
                  <a:schemeClr val="dk1"/>
                </a:solidFill>
                <a:latin typeface="Georgia"/>
                <a:ea typeface="Georgia"/>
                <a:cs typeface="Georgia"/>
                <a:sym typeface="Georgia"/>
              </a:rPr>
              <a:t>.</a:t>
            </a:r>
          </a:p>
          <a:p>
            <a:pPr marL="114300" lvl="0" indent="0" rtl="0">
              <a:lnSpc>
                <a:spcPct val="115000"/>
              </a:lnSpc>
              <a:spcBef>
                <a:spcPts val="0"/>
              </a:spcBef>
              <a:buClr>
                <a:schemeClr val="dk1"/>
              </a:buClr>
              <a:buSzPct val="100000"/>
              <a:buNone/>
            </a:pPr>
            <a:endParaRPr lang="en-US" sz="1800" dirty="0">
              <a:solidFill>
                <a:schemeClr val="dk1"/>
              </a:solidFill>
              <a:latin typeface="Georgia"/>
              <a:ea typeface="Georgia"/>
              <a:cs typeface="Georgia"/>
              <a:sym typeface="Georgia"/>
            </a:endParaRPr>
          </a:p>
          <a:p>
            <a:pPr marL="457200" lvl="0" indent="-342900" rtl="0">
              <a:lnSpc>
                <a:spcPct val="115000"/>
              </a:lnSpc>
              <a:spcBef>
                <a:spcPts val="0"/>
              </a:spcBef>
              <a:buClr>
                <a:schemeClr val="dk1"/>
              </a:buClr>
              <a:buSzPct val="100000"/>
              <a:buFont typeface="Georgia"/>
              <a:buChar char="●"/>
            </a:pPr>
            <a:r>
              <a:rPr lang="en-US" sz="1800" dirty="0">
                <a:solidFill>
                  <a:schemeClr val="dk1"/>
                </a:solidFill>
                <a:latin typeface="Georgia"/>
                <a:ea typeface="Georgia"/>
                <a:cs typeface="Georgia"/>
                <a:sym typeface="Georgia"/>
              </a:rPr>
              <a:t>Barber Trucking provides a much needed service throughout the North East.  Without truck drivers, costs would skyrocket, and people would have to do without.  </a:t>
            </a:r>
          </a:p>
          <a:p>
            <a:pPr>
              <a:spcBef>
                <a:spcPts val="0"/>
              </a:spcBef>
              <a:buNone/>
            </a:pPr>
            <a:endParaRPr sz="1800" dirty="0">
              <a:latin typeface="Georgia"/>
              <a:ea typeface="Georgia"/>
              <a:cs typeface="Georgia"/>
              <a:sym typeface="Georgia"/>
            </a:endParaRPr>
          </a:p>
        </p:txBody>
      </p:sp>
      <p:sp>
        <p:nvSpPr>
          <p:cNvPr id="54" name="Shape 54"/>
          <p:cNvSpPr txBox="1">
            <a:spLocks noGrp="1"/>
          </p:cNvSpPr>
          <p:nvPr>
            <p:ph type="title"/>
          </p:nvPr>
        </p:nvSpPr>
        <p:spPr>
          <a:prstGeom prst="rect">
            <a:avLst/>
          </a:prstGeom>
        </p:spPr>
        <p:txBody>
          <a:bodyPr lIns="91425" tIns="91425" rIns="91425" bIns="91425" anchor="ctr" anchorCtr="0">
            <a:noAutofit/>
          </a:bodyPr>
          <a:lstStyle/>
          <a:p>
            <a:pPr>
              <a:spcBef>
                <a:spcPts val="0"/>
              </a:spcBef>
              <a:buNone/>
            </a:pPr>
            <a:r>
              <a:rPr lang="en-US" sz="4000" dirty="0">
                <a:solidFill>
                  <a:schemeClr val="dk1"/>
                </a:solidFill>
                <a:ea typeface="Georgia"/>
                <a:cs typeface="Georgia"/>
                <a:sym typeface="Georgia"/>
              </a:rPr>
              <a:t>Key Supporting Messages</a:t>
            </a:r>
          </a:p>
        </p:txBody>
      </p:sp>
    </p:spTree>
  </p:cSld>
  <p:clrMapOvr>
    <a:masterClrMapping/>
  </p:clrMapOvr>
  <p:transition spd="slow">
    <p:cut/>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7" name="Shape 67"/>
          <p:cNvSpPr txBox="1">
            <a:spLocks noGrp="1"/>
          </p:cNvSpPr>
          <p:nvPr>
            <p:ph idx="1"/>
          </p:nvPr>
        </p:nvSpPr>
        <p:spPr>
          <a:prstGeom prst="rect">
            <a:avLst/>
          </a:prstGeom>
        </p:spPr>
        <p:txBody>
          <a:bodyPr lIns="91425" tIns="91425" rIns="91425" bIns="91425" anchor="t" anchorCtr="0">
            <a:noAutofit/>
          </a:bodyPr>
          <a:lstStyle/>
          <a:p>
            <a:pPr marL="457200" lvl="0" indent="-342900" rtl="0">
              <a:lnSpc>
                <a:spcPct val="115000"/>
              </a:lnSpc>
              <a:spcBef>
                <a:spcPts val="0"/>
              </a:spcBef>
              <a:buClr>
                <a:schemeClr val="dk1"/>
              </a:buClr>
              <a:buSzPct val="100000"/>
              <a:buFont typeface="Georgia"/>
              <a:buChar char="●"/>
            </a:pPr>
            <a:r>
              <a:rPr lang="en-US" sz="1800" dirty="0">
                <a:solidFill>
                  <a:schemeClr val="dk1"/>
                </a:solidFill>
                <a:latin typeface="Georgia"/>
                <a:ea typeface="Georgia"/>
                <a:cs typeface="Georgia"/>
                <a:sym typeface="Georgia"/>
              </a:rPr>
              <a:t>Ensure communications use key supporting messages and are brand focused</a:t>
            </a:r>
            <a:r>
              <a:rPr lang="en-US" sz="1800" dirty="0" smtClean="0">
                <a:solidFill>
                  <a:schemeClr val="dk1"/>
                </a:solidFill>
                <a:latin typeface="Georgia"/>
                <a:ea typeface="Georgia"/>
                <a:cs typeface="Georgia"/>
                <a:sym typeface="Georgia"/>
              </a:rPr>
              <a:t>.</a:t>
            </a:r>
          </a:p>
          <a:p>
            <a:pPr marL="114300" lvl="0" indent="0" rtl="0">
              <a:lnSpc>
                <a:spcPct val="115000"/>
              </a:lnSpc>
              <a:spcBef>
                <a:spcPts val="0"/>
              </a:spcBef>
              <a:buClr>
                <a:schemeClr val="dk1"/>
              </a:buClr>
              <a:buSzPct val="100000"/>
              <a:buNone/>
            </a:pPr>
            <a:endParaRPr lang="en-US" sz="1800" dirty="0">
              <a:solidFill>
                <a:schemeClr val="dk1"/>
              </a:solidFill>
              <a:latin typeface="Georgia"/>
              <a:ea typeface="Georgia"/>
              <a:cs typeface="Georgia"/>
              <a:sym typeface="Georgia"/>
            </a:endParaRPr>
          </a:p>
          <a:p>
            <a:pPr marL="457200" lvl="0" indent="-342900" rtl="0">
              <a:lnSpc>
                <a:spcPct val="115000"/>
              </a:lnSpc>
              <a:spcBef>
                <a:spcPts val="0"/>
              </a:spcBef>
              <a:buClr>
                <a:schemeClr val="dk1"/>
              </a:buClr>
              <a:buSzPct val="100000"/>
              <a:buFont typeface="Georgia"/>
              <a:buChar char="●"/>
            </a:pPr>
            <a:r>
              <a:rPr lang="en-US" sz="1800" dirty="0">
                <a:solidFill>
                  <a:schemeClr val="dk1"/>
                </a:solidFill>
                <a:latin typeface="Georgia"/>
                <a:ea typeface="Georgia"/>
                <a:cs typeface="Georgia"/>
                <a:sym typeface="Georgia"/>
              </a:rPr>
              <a:t>Stress the Barber Trucking differentiating factors with emotive visuals and stories from current driver</a:t>
            </a:r>
            <a:r>
              <a:rPr lang="en-US" sz="1800" dirty="0" smtClean="0">
                <a:solidFill>
                  <a:schemeClr val="dk1"/>
                </a:solidFill>
                <a:latin typeface="Georgia"/>
                <a:ea typeface="Georgia"/>
                <a:cs typeface="Georgia"/>
                <a:sym typeface="Georgia"/>
              </a:rPr>
              <a:t>.</a:t>
            </a:r>
          </a:p>
          <a:p>
            <a:pPr marL="114300" lvl="0" indent="0" rtl="0">
              <a:lnSpc>
                <a:spcPct val="115000"/>
              </a:lnSpc>
              <a:spcBef>
                <a:spcPts val="0"/>
              </a:spcBef>
              <a:buClr>
                <a:schemeClr val="dk1"/>
              </a:buClr>
              <a:buSzPct val="100000"/>
              <a:buNone/>
            </a:pPr>
            <a:endParaRPr lang="en-US" sz="1800" dirty="0">
              <a:solidFill>
                <a:schemeClr val="dk1"/>
              </a:solidFill>
              <a:latin typeface="Georgia"/>
              <a:ea typeface="Georgia"/>
              <a:cs typeface="Georgia"/>
              <a:sym typeface="Georgia"/>
            </a:endParaRPr>
          </a:p>
          <a:p>
            <a:pPr marL="457200" lvl="0" indent="-342900" rtl="0">
              <a:lnSpc>
                <a:spcPct val="115000"/>
              </a:lnSpc>
              <a:spcBef>
                <a:spcPts val="0"/>
              </a:spcBef>
              <a:buClr>
                <a:schemeClr val="dk1"/>
              </a:buClr>
              <a:buSzPct val="100000"/>
              <a:buFont typeface="Georgia"/>
              <a:buChar char="●"/>
            </a:pPr>
            <a:r>
              <a:rPr lang="en-US" sz="1800" dirty="0">
                <a:solidFill>
                  <a:schemeClr val="dk1"/>
                </a:solidFill>
                <a:latin typeface="Georgia"/>
                <a:ea typeface="Georgia"/>
                <a:cs typeface="Georgia"/>
                <a:sym typeface="Georgia"/>
              </a:rPr>
              <a:t>Celebrate the team of drivers both internally and externally</a:t>
            </a:r>
            <a:r>
              <a:rPr lang="en-US" sz="1800" dirty="0" smtClean="0">
                <a:solidFill>
                  <a:schemeClr val="dk1"/>
                </a:solidFill>
                <a:latin typeface="Georgia"/>
                <a:ea typeface="Georgia"/>
                <a:cs typeface="Georgia"/>
                <a:sym typeface="Georgia"/>
              </a:rPr>
              <a:t>.</a:t>
            </a:r>
          </a:p>
          <a:p>
            <a:pPr marL="114300" lvl="0" indent="0" rtl="0">
              <a:lnSpc>
                <a:spcPct val="115000"/>
              </a:lnSpc>
              <a:spcBef>
                <a:spcPts val="0"/>
              </a:spcBef>
              <a:buClr>
                <a:schemeClr val="dk1"/>
              </a:buClr>
              <a:buSzPct val="100000"/>
              <a:buNone/>
            </a:pPr>
            <a:endParaRPr lang="en-US" sz="1800" dirty="0">
              <a:solidFill>
                <a:schemeClr val="dk1"/>
              </a:solidFill>
              <a:latin typeface="Georgia"/>
              <a:ea typeface="Georgia"/>
              <a:cs typeface="Georgia"/>
              <a:sym typeface="Georgia"/>
            </a:endParaRPr>
          </a:p>
          <a:p>
            <a:pPr marL="457200" lvl="0" indent="-342900" rtl="0">
              <a:lnSpc>
                <a:spcPct val="115000"/>
              </a:lnSpc>
              <a:spcBef>
                <a:spcPts val="0"/>
              </a:spcBef>
              <a:spcAft>
                <a:spcPts val="1000"/>
              </a:spcAft>
              <a:buClr>
                <a:schemeClr val="dk1"/>
              </a:buClr>
              <a:buSzPct val="100000"/>
              <a:buFont typeface="Georgia"/>
              <a:buChar char="●"/>
            </a:pPr>
            <a:r>
              <a:rPr lang="en-US" sz="1800" dirty="0">
                <a:solidFill>
                  <a:schemeClr val="dk1"/>
                </a:solidFill>
                <a:latin typeface="Georgia"/>
                <a:ea typeface="Georgia"/>
                <a:cs typeface="Georgia"/>
                <a:sym typeface="Georgia"/>
              </a:rPr>
              <a:t>Reflect the mission and values of Barber Trucking at all times.</a:t>
            </a:r>
          </a:p>
          <a:p>
            <a:pPr>
              <a:spcBef>
                <a:spcPts val="0"/>
              </a:spcBef>
              <a:buNone/>
            </a:pPr>
            <a:endParaRPr dirty="0">
              <a:latin typeface="Georgia"/>
              <a:ea typeface="Georgia"/>
              <a:cs typeface="Georgia"/>
              <a:sym typeface="Georgia"/>
            </a:endParaRPr>
          </a:p>
        </p:txBody>
      </p:sp>
      <p:sp>
        <p:nvSpPr>
          <p:cNvPr id="66" name="Shape 66"/>
          <p:cNvSpPr txBox="1">
            <a:spLocks noGrp="1"/>
          </p:cNvSpPr>
          <p:nvPr>
            <p:ph type="title"/>
          </p:nvPr>
        </p:nvSpPr>
        <p:spPr>
          <a:prstGeom prst="rect">
            <a:avLst/>
          </a:prstGeom>
        </p:spPr>
        <p:txBody>
          <a:bodyPr lIns="91425" tIns="91425" rIns="91425" bIns="91425" anchor="ctr" anchorCtr="0">
            <a:noAutofit/>
          </a:bodyPr>
          <a:lstStyle/>
          <a:p>
            <a:pPr>
              <a:spcBef>
                <a:spcPts val="0"/>
              </a:spcBef>
              <a:buNone/>
            </a:pPr>
            <a:r>
              <a:rPr lang="en-US" sz="4000" dirty="0">
                <a:solidFill>
                  <a:schemeClr val="dk1"/>
                </a:solidFill>
                <a:ea typeface="Georgia"/>
                <a:cs typeface="Georgia"/>
                <a:sym typeface="Georgia"/>
              </a:rPr>
              <a:t>Communication Guidelines</a:t>
            </a:r>
          </a:p>
        </p:txBody>
      </p:sp>
    </p:spTree>
  </p:cSld>
  <p:clrMapOvr>
    <a:masterClrMapping/>
  </p:clrMapOvr>
  <p:transition spd="slow">
    <p:cut/>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t>Brand messaging</a:t>
            </a:r>
            <a:endParaRPr lang="en-US" sz="6000" dirty="0"/>
          </a:p>
        </p:txBody>
      </p:sp>
      <p:sp>
        <p:nvSpPr>
          <p:cNvPr id="3" name="Text Placeholder 2"/>
          <p:cNvSpPr>
            <a:spLocks noGrp="1"/>
          </p:cNvSpPr>
          <p:nvPr>
            <p:ph type="body" idx="1"/>
          </p:nvPr>
        </p:nvSpPr>
        <p:spPr>
          <a:xfrm>
            <a:off x="3922713" y="2931712"/>
            <a:ext cx="4572000" cy="1716488"/>
          </a:xfrm>
        </p:spPr>
        <p:txBody>
          <a:bodyPr>
            <a:normAutofit/>
          </a:bodyPr>
          <a:lstStyle/>
          <a:p>
            <a:r>
              <a:rPr lang="en-US" dirty="0" smtClean="0"/>
              <a:t>Slogan and mantra</a:t>
            </a:r>
          </a:p>
          <a:p>
            <a:r>
              <a:rPr lang="en-US" dirty="0" smtClean="0"/>
              <a:t>Segments to target</a:t>
            </a:r>
          </a:p>
        </p:txBody>
      </p:sp>
    </p:spTree>
    <p:extLst>
      <p:ext uri="{BB962C8B-B14F-4D97-AF65-F5344CB8AC3E}">
        <p14:creationId xmlns:p14="http://schemas.microsoft.com/office/powerpoint/2010/main" val="9879034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3" name="Shape 103"/>
          <p:cNvSpPr txBox="1">
            <a:spLocks noGrp="1"/>
          </p:cNvSpPr>
          <p:nvPr>
            <p:ph idx="1"/>
          </p:nvPr>
        </p:nvSpPr>
        <p:spPr>
          <a:prstGeom prst="rect">
            <a:avLst/>
          </a:prstGeom>
        </p:spPr>
        <p:txBody>
          <a:bodyPr lIns="91425" tIns="91425" rIns="91425" bIns="91425" anchor="t" anchorCtr="0">
            <a:noAutofit/>
          </a:bodyPr>
          <a:lstStyle/>
          <a:p>
            <a:pPr lvl="0" indent="0" rtl="0">
              <a:lnSpc>
                <a:spcPct val="80000"/>
              </a:lnSpc>
              <a:spcBef>
                <a:spcPts val="590"/>
              </a:spcBef>
              <a:buClr>
                <a:schemeClr val="dk1"/>
              </a:buClr>
              <a:buSzPct val="98333"/>
              <a:buFont typeface="Georgia"/>
              <a:buChar char="•"/>
            </a:pPr>
            <a:r>
              <a:rPr lang="en-US" sz="2950" dirty="0">
                <a:solidFill>
                  <a:schemeClr val="dk1"/>
                </a:solidFill>
                <a:latin typeface="Franklin Gothic Demi Cond" panose="020B0706030402020204" pitchFamily="34" charset="0"/>
                <a:ea typeface="Georgia"/>
                <a:cs typeface="Georgia"/>
                <a:sym typeface="Georgia"/>
              </a:rPr>
              <a:t>Family (great pay, weekly pay, home weekends</a:t>
            </a:r>
            <a:r>
              <a:rPr lang="en-US" sz="2950" dirty="0" smtClean="0">
                <a:solidFill>
                  <a:schemeClr val="dk1"/>
                </a:solidFill>
                <a:latin typeface="Franklin Gothic Demi Cond" panose="020B0706030402020204" pitchFamily="34" charset="0"/>
                <a:ea typeface="Georgia"/>
                <a:cs typeface="Georgia"/>
                <a:sym typeface="Georgia"/>
              </a:rPr>
              <a:t>)</a:t>
            </a:r>
          </a:p>
          <a:p>
            <a:pPr lvl="0" indent="0" rtl="0">
              <a:lnSpc>
                <a:spcPct val="80000"/>
              </a:lnSpc>
              <a:spcBef>
                <a:spcPts val="590"/>
              </a:spcBef>
              <a:buClr>
                <a:schemeClr val="dk1"/>
              </a:buClr>
              <a:buSzPct val="98333"/>
              <a:buNone/>
            </a:pPr>
            <a:endParaRPr lang="en-US" sz="2950" dirty="0">
              <a:solidFill>
                <a:schemeClr val="dk1"/>
              </a:solidFill>
              <a:latin typeface="Franklin Gothic Demi Cond" panose="020B0706030402020204" pitchFamily="34" charset="0"/>
              <a:ea typeface="Georgia"/>
              <a:cs typeface="Georgia"/>
              <a:sym typeface="Georgia"/>
            </a:endParaRPr>
          </a:p>
          <a:p>
            <a:pPr lvl="0" indent="0" rtl="0">
              <a:lnSpc>
                <a:spcPct val="80000"/>
              </a:lnSpc>
              <a:spcBef>
                <a:spcPts val="590"/>
              </a:spcBef>
              <a:buClr>
                <a:schemeClr val="dk1"/>
              </a:buClr>
              <a:buSzPct val="98333"/>
              <a:buFont typeface="Georgia"/>
              <a:buChar char="•"/>
            </a:pPr>
            <a:r>
              <a:rPr lang="en-US" sz="2950" dirty="0">
                <a:solidFill>
                  <a:schemeClr val="dk1"/>
                </a:solidFill>
                <a:latin typeface="Franklin Gothic Demi Cond" panose="020B0706030402020204" pitchFamily="34" charset="0"/>
                <a:ea typeface="Georgia"/>
                <a:cs typeface="Georgia"/>
                <a:sym typeface="Georgia"/>
              </a:rPr>
              <a:t>Financial stability (unlimited earning potential, bonuses, pay raises, promotion into corporate office or HUB</a:t>
            </a:r>
            <a:r>
              <a:rPr lang="en-US" sz="2950" dirty="0" smtClean="0">
                <a:solidFill>
                  <a:schemeClr val="dk1"/>
                </a:solidFill>
                <a:latin typeface="Franklin Gothic Demi Cond" panose="020B0706030402020204" pitchFamily="34" charset="0"/>
                <a:ea typeface="Georgia"/>
                <a:cs typeface="Georgia"/>
                <a:sym typeface="Georgia"/>
              </a:rPr>
              <a:t>)</a:t>
            </a:r>
          </a:p>
          <a:p>
            <a:pPr lvl="0" indent="0" rtl="0">
              <a:lnSpc>
                <a:spcPct val="80000"/>
              </a:lnSpc>
              <a:spcBef>
                <a:spcPts val="590"/>
              </a:spcBef>
              <a:buClr>
                <a:schemeClr val="dk1"/>
              </a:buClr>
              <a:buSzPct val="98333"/>
              <a:buNone/>
            </a:pPr>
            <a:endParaRPr lang="en-US" sz="2950" dirty="0">
              <a:solidFill>
                <a:schemeClr val="dk1"/>
              </a:solidFill>
              <a:latin typeface="Franklin Gothic Demi Cond" panose="020B0706030402020204" pitchFamily="34" charset="0"/>
              <a:ea typeface="Georgia"/>
              <a:cs typeface="Georgia"/>
              <a:sym typeface="Georgia"/>
            </a:endParaRPr>
          </a:p>
          <a:p>
            <a:pPr lvl="0" indent="0" rtl="0">
              <a:lnSpc>
                <a:spcPct val="80000"/>
              </a:lnSpc>
              <a:spcBef>
                <a:spcPts val="590"/>
              </a:spcBef>
              <a:buClr>
                <a:schemeClr val="dk1"/>
              </a:buClr>
              <a:buSzPct val="98333"/>
              <a:buFont typeface="Georgia"/>
              <a:buChar char="•"/>
            </a:pPr>
            <a:r>
              <a:rPr lang="en-US" sz="2950" dirty="0">
                <a:solidFill>
                  <a:schemeClr val="dk1"/>
                </a:solidFill>
                <a:latin typeface="Franklin Gothic Demi Cond" panose="020B0706030402020204" pitchFamily="34" charset="0"/>
                <a:ea typeface="Georgia"/>
                <a:cs typeface="Georgia"/>
                <a:sym typeface="Georgia"/>
              </a:rPr>
              <a:t>Independence  (outdoor, hands on, no boss</a:t>
            </a:r>
            <a:r>
              <a:rPr lang="en-US" sz="2950" dirty="0" smtClean="0">
                <a:solidFill>
                  <a:schemeClr val="dk1"/>
                </a:solidFill>
                <a:latin typeface="Franklin Gothic Demi Cond" panose="020B0706030402020204" pitchFamily="34" charset="0"/>
                <a:ea typeface="Georgia"/>
                <a:cs typeface="Georgia"/>
                <a:sym typeface="Georgia"/>
              </a:rPr>
              <a:t>)</a:t>
            </a:r>
          </a:p>
          <a:p>
            <a:pPr lvl="0" indent="0" rtl="0">
              <a:lnSpc>
                <a:spcPct val="80000"/>
              </a:lnSpc>
              <a:spcBef>
                <a:spcPts val="590"/>
              </a:spcBef>
              <a:buClr>
                <a:schemeClr val="dk1"/>
              </a:buClr>
              <a:buSzPct val="98333"/>
              <a:buNone/>
            </a:pPr>
            <a:endParaRPr lang="en-US" sz="2950" dirty="0">
              <a:solidFill>
                <a:schemeClr val="dk1"/>
              </a:solidFill>
              <a:latin typeface="Franklin Gothic Demi Cond" panose="020B0706030402020204" pitchFamily="34" charset="0"/>
              <a:ea typeface="Georgia"/>
              <a:cs typeface="Georgia"/>
              <a:sym typeface="Georgia"/>
            </a:endParaRPr>
          </a:p>
          <a:p>
            <a:pPr lvl="0" indent="0" rtl="0">
              <a:lnSpc>
                <a:spcPct val="80000"/>
              </a:lnSpc>
              <a:spcBef>
                <a:spcPts val="590"/>
              </a:spcBef>
              <a:buClr>
                <a:schemeClr val="dk1"/>
              </a:buClr>
              <a:buSzPct val="98333"/>
              <a:buFont typeface="Georgia"/>
              <a:buChar char="•"/>
            </a:pPr>
            <a:r>
              <a:rPr lang="en-US" sz="2950" dirty="0">
                <a:solidFill>
                  <a:schemeClr val="dk1"/>
                </a:solidFill>
                <a:latin typeface="Franklin Gothic Demi Cond" panose="020B0706030402020204" pitchFamily="34" charset="0"/>
                <a:ea typeface="Georgia"/>
                <a:cs typeface="Georgia"/>
                <a:sym typeface="Georgia"/>
              </a:rPr>
              <a:t>Job security (27+, “keep the economy moving”, niche clients with </a:t>
            </a:r>
            <a:r>
              <a:rPr lang="en-US" sz="2950" dirty="0" smtClean="0">
                <a:solidFill>
                  <a:schemeClr val="dk1"/>
                </a:solidFill>
                <a:latin typeface="Franklin Gothic Demi Cond" panose="020B0706030402020204" pitchFamily="34" charset="0"/>
                <a:ea typeface="Georgia"/>
                <a:cs typeface="Georgia"/>
                <a:sym typeface="Georgia"/>
              </a:rPr>
              <a:t>specialty </a:t>
            </a:r>
            <a:r>
              <a:rPr lang="en-US" sz="2950" dirty="0">
                <a:solidFill>
                  <a:schemeClr val="dk1"/>
                </a:solidFill>
                <a:latin typeface="Franklin Gothic Demi Cond" panose="020B0706030402020204" pitchFamily="34" charset="0"/>
                <a:ea typeface="Georgia"/>
                <a:cs typeface="Georgia"/>
                <a:sym typeface="Georgia"/>
              </a:rPr>
              <a:t>hauls)</a:t>
            </a:r>
          </a:p>
          <a:p>
            <a:pPr>
              <a:spcBef>
                <a:spcPts val="0"/>
              </a:spcBef>
              <a:buNone/>
            </a:pPr>
            <a:endParaRPr dirty="0"/>
          </a:p>
        </p:txBody>
      </p:sp>
      <p:sp>
        <p:nvSpPr>
          <p:cNvPr id="102" name="Shape 102"/>
          <p:cNvSpPr txBox="1">
            <a:spLocks noGrp="1"/>
          </p:cNvSpPr>
          <p:nvPr>
            <p:ph type="title"/>
          </p:nvPr>
        </p:nvSpPr>
        <p:spPr>
          <a:prstGeom prst="rect">
            <a:avLst/>
          </a:prstGeom>
        </p:spPr>
        <p:txBody>
          <a:bodyPr lIns="91425" tIns="91425" rIns="91425" bIns="91425" anchor="ctr" anchorCtr="0">
            <a:noAutofit/>
          </a:bodyPr>
          <a:lstStyle/>
          <a:p>
            <a:pPr>
              <a:spcBef>
                <a:spcPts val="0"/>
              </a:spcBef>
              <a:buNone/>
            </a:pPr>
            <a:r>
              <a:rPr lang="en-US" sz="4800" i="1" dirty="0">
                <a:latin typeface="Eras Demi ITC" panose="020B0805030504020804" pitchFamily="34" charset="0"/>
                <a:ea typeface="Georgia"/>
                <a:cs typeface="Georgia"/>
                <a:sym typeface="Georgia"/>
              </a:rPr>
              <a:t>Driving for </a:t>
            </a:r>
            <a:r>
              <a:rPr lang="en-US" sz="4800" i="1" u="sng" dirty="0">
                <a:latin typeface="Eras Demi ITC" panose="020B0805030504020804" pitchFamily="34" charset="0"/>
                <a:ea typeface="Georgia"/>
                <a:cs typeface="Georgia"/>
                <a:sym typeface="Georgia"/>
              </a:rPr>
              <a:t>YOU</a:t>
            </a:r>
          </a:p>
        </p:txBody>
      </p:sp>
    </p:spTree>
  </p:cSld>
  <p:clrMapOvr>
    <a:masterClrMapping/>
  </p:clrMapOvr>
  <p:transition spd="slow">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7" name="Shape 97"/>
          <p:cNvSpPr txBox="1">
            <a:spLocks noGrp="1"/>
          </p:cNvSpPr>
          <p:nvPr>
            <p:ph idx="1"/>
          </p:nvPr>
        </p:nvSpPr>
        <p:spPr>
          <a:prstGeom prst="rect">
            <a:avLst/>
          </a:prstGeom>
          <a:noFill/>
          <a:ln>
            <a:noFill/>
          </a:ln>
        </p:spPr>
        <p:txBody>
          <a:bodyPr lIns="91425" tIns="45700" rIns="91425" bIns="45700" anchor="t" anchorCtr="0">
            <a:noAutofit/>
          </a:bodyPr>
          <a:lstStyle/>
          <a:p>
            <a:pPr marL="0" marR="0" lvl="0" indent="0" algn="l" rtl="0">
              <a:lnSpc>
                <a:spcPct val="80000"/>
              </a:lnSpc>
              <a:spcBef>
                <a:spcPts val="590"/>
              </a:spcBef>
              <a:buClr>
                <a:schemeClr val="dk1"/>
              </a:buClr>
              <a:buSzPct val="25000"/>
              <a:buFont typeface="Arial"/>
              <a:buNone/>
            </a:pPr>
            <a:r>
              <a:rPr lang="en-US" sz="2400" b="0" u="none" strike="noStrike" cap="none" baseline="0" dirty="0" smtClean="0">
                <a:solidFill>
                  <a:schemeClr val="dk1"/>
                </a:solidFill>
                <a:latin typeface="Eras Demi ITC" panose="020B0805030504020804" pitchFamily="34" charset="0"/>
                <a:ea typeface="Georgia"/>
                <a:cs typeface="Georgia"/>
                <a:sym typeface="Georgia"/>
              </a:rPr>
              <a:t>You’re </a:t>
            </a:r>
            <a:r>
              <a:rPr lang="en-US" sz="2400" b="0" u="none" strike="noStrike" cap="none" baseline="0" dirty="0">
                <a:solidFill>
                  <a:schemeClr val="dk1"/>
                </a:solidFill>
                <a:latin typeface="Eras Demi ITC" panose="020B0805030504020804" pitchFamily="34" charset="0"/>
                <a:ea typeface="Georgia"/>
                <a:cs typeface="Georgia"/>
                <a:sym typeface="Georgia"/>
              </a:rPr>
              <a:t>not driving for Barber, you’re driving for </a:t>
            </a:r>
            <a:r>
              <a:rPr lang="en-US" sz="2400" b="0" u="sng" strike="noStrike" cap="none" baseline="0" dirty="0">
                <a:solidFill>
                  <a:schemeClr val="dk1"/>
                </a:solidFill>
                <a:latin typeface="Eras Demi ITC" panose="020B0805030504020804" pitchFamily="34" charset="0"/>
                <a:ea typeface="Georgia"/>
                <a:cs typeface="Georgia"/>
                <a:sym typeface="Georgia"/>
              </a:rPr>
              <a:t>YOU</a:t>
            </a:r>
            <a:r>
              <a:rPr lang="en-US" sz="2400" b="0" u="none" strike="noStrike" cap="none" baseline="0" dirty="0" smtClean="0">
                <a:solidFill>
                  <a:schemeClr val="dk1"/>
                </a:solidFill>
                <a:latin typeface="Eras Demi ITC" panose="020B0805030504020804" pitchFamily="34" charset="0"/>
                <a:ea typeface="Georgia"/>
                <a:cs typeface="Georgia"/>
                <a:sym typeface="Georgia"/>
              </a:rPr>
              <a:t>.</a:t>
            </a:r>
          </a:p>
          <a:p>
            <a:pPr marL="0" marR="0" lvl="0" indent="0" algn="l" rtl="0">
              <a:lnSpc>
                <a:spcPct val="80000"/>
              </a:lnSpc>
              <a:spcBef>
                <a:spcPts val="590"/>
              </a:spcBef>
              <a:buClr>
                <a:schemeClr val="dk1"/>
              </a:buClr>
              <a:buSzPct val="25000"/>
              <a:buFont typeface="Arial"/>
              <a:buNone/>
            </a:pPr>
            <a:endParaRPr lang="en-US" sz="2400" b="0" u="none" strike="noStrike" cap="none" baseline="0" dirty="0" smtClean="0">
              <a:solidFill>
                <a:schemeClr val="dk1"/>
              </a:solidFill>
              <a:latin typeface="Eras Demi ITC" panose="020B0805030504020804" pitchFamily="34" charset="0"/>
              <a:ea typeface="Georgia"/>
              <a:cs typeface="Georgia"/>
              <a:sym typeface="Georgia"/>
            </a:endParaRPr>
          </a:p>
          <a:p>
            <a:pPr indent="-342900">
              <a:lnSpc>
                <a:spcPct val="80000"/>
              </a:lnSpc>
              <a:spcBef>
                <a:spcPts val="590"/>
              </a:spcBef>
              <a:buSzPct val="25000"/>
            </a:pPr>
            <a:r>
              <a:rPr lang="en-US" sz="2400" dirty="0" smtClean="0">
                <a:latin typeface="Eras Demi ITC" panose="020B0805030504020804" pitchFamily="34" charset="0"/>
                <a:ea typeface="Georgia"/>
                <a:cs typeface="Georgia"/>
                <a:sym typeface="Georgia"/>
              </a:rPr>
              <a:t>You’re driving for </a:t>
            </a:r>
            <a:r>
              <a:rPr lang="en-US" sz="2400" u="sng" dirty="0" smtClean="0">
                <a:latin typeface="Eras Demi ITC" panose="020B0805030504020804" pitchFamily="34" charset="0"/>
                <a:ea typeface="Georgia"/>
                <a:cs typeface="Georgia"/>
                <a:sym typeface="Georgia"/>
              </a:rPr>
              <a:t>your family.</a:t>
            </a:r>
          </a:p>
          <a:p>
            <a:pPr lvl="1" indent="-342900">
              <a:lnSpc>
                <a:spcPct val="80000"/>
              </a:lnSpc>
              <a:spcBef>
                <a:spcPts val="590"/>
              </a:spcBef>
              <a:buSzPct val="25000"/>
            </a:pPr>
            <a:r>
              <a:rPr lang="en-US" sz="1800" dirty="0">
                <a:latin typeface="Eras Demi ITC" panose="020B0805030504020804" pitchFamily="34" charset="0"/>
                <a:ea typeface="Georgia"/>
                <a:cs typeface="Georgia"/>
                <a:sym typeface="Georgia"/>
              </a:rPr>
              <a:t>You’re driving for </a:t>
            </a:r>
            <a:r>
              <a:rPr lang="en-US" sz="1800" u="sng" dirty="0">
                <a:latin typeface="Eras Demi ITC" panose="020B0805030504020804" pitchFamily="34" charset="0"/>
                <a:ea typeface="Georgia"/>
                <a:cs typeface="Georgia"/>
                <a:sym typeface="Georgia"/>
              </a:rPr>
              <a:t>your weekends at home.</a:t>
            </a:r>
          </a:p>
          <a:p>
            <a:pPr indent="-342900">
              <a:lnSpc>
                <a:spcPct val="80000"/>
              </a:lnSpc>
              <a:spcBef>
                <a:spcPts val="590"/>
              </a:spcBef>
              <a:buSzPct val="25000"/>
            </a:pPr>
            <a:r>
              <a:rPr lang="en-US" sz="2400" dirty="0" smtClean="0">
                <a:latin typeface="Eras Demi ITC" panose="020B0805030504020804" pitchFamily="34" charset="0"/>
                <a:ea typeface="Georgia"/>
                <a:cs typeface="Georgia"/>
                <a:sym typeface="Georgia"/>
              </a:rPr>
              <a:t>You’re driving for </a:t>
            </a:r>
            <a:r>
              <a:rPr lang="en-US" sz="2400" u="sng" dirty="0" smtClean="0">
                <a:latin typeface="Eras Demi ITC" panose="020B0805030504020804" pitchFamily="34" charset="0"/>
                <a:ea typeface="Georgia"/>
                <a:cs typeface="Georgia"/>
                <a:sym typeface="Georgia"/>
              </a:rPr>
              <a:t>your financial future.</a:t>
            </a:r>
          </a:p>
          <a:p>
            <a:pPr lvl="1" indent="-342900">
              <a:lnSpc>
                <a:spcPct val="80000"/>
              </a:lnSpc>
              <a:spcBef>
                <a:spcPts val="590"/>
              </a:spcBef>
              <a:buSzPct val="25000"/>
            </a:pPr>
            <a:r>
              <a:rPr lang="en-US" sz="1800" dirty="0" smtClean="0">
                <a:latin typeface="Eras Demi ITC" panose="020B0805030504020804" pitchFamily="34" charset="0"/>
                <a:ea typeface="Georgia"/>
                <a:cs typeface="Georgia"/>
                <a:sym typeface="Georgia"/>
              </a:rPr>
              <a:t>You’re driving for </a:t>
            </a:r>
            <a:r>
              <a:rPr lang="en-US" sz="1800" u="sng" dirty="0" smtClean="0">
                <a:latin typeface="Eras Demi ITC" panose="020B0805030504020804" pitchFamily="34" charset="0"/>
                <a:ea typeface="Georgia"/>
                <a:cs typeface="Georgia"/>
                <a:sym typeface="Georgia"/>
              </a:rPr>
              <a:t>your unlimited earning potential.</a:t>
            </a:r>
            <a:endParaRPr lang="en-US" sz="1800" dirty="0" smtClean="0">
              <a:latin typeface="Eras Demi ITC" panose="020B0805030504020804" pitchFamily="34" charset="0"/>
              <a:ea typeface="Georgia"/>
              <a:cs typeface="Georgia"/>
              <a:sym typeface="Georgia"/>
            </a:endParaRPr>
          </a:p>
          <a:p>
            <a:pPr indent="-342900">
              <a:lnSpc>
                <a:spcPct val="80000"/>
              </a:lnSpc>
              <a:spcBef>
                <a:spcPts val="590"/>
              </a:spcBef>
              <a:buSzPct val="25000"/>
            </a:pPr>
            <a:r>
              <a:rPr lang="en-US" sz="2400" b="0" strike="noStrike" cap="none" baseline="0" dirty="0" smtClean="0">
                <a:solidFill>
                  <a:schemeClr val="dk1"/>
                </a:solidFill>
                <a:latin typeface="Eras Demi ITC" panose="020B0805030504020804" pitchFamily="34" charset="0"/>
                <a:ea typeface="Georgia"/>
                <a:cs typeface="Georgia"/>
                <a:sym typeface="Georgia"/>
              </a:rPr>
              <a:t>You’re driving for </a:t>
            </a:r>
            <a:r>
              <a:rPr lang="en-US" sz="2400" b="0" u="sng" strike="noStrike" cap="none" baseline="0" dirty="0" smtClean="0">
                <a:solidFill>
                  <a:schemeClr val="dk1"/>
                </a:solidFill>
                <a:latin typeface="Eras Demi ITC" panose="020B0805030504020804" pitchFamily="34" charset="0"/>
                <a:ea typeface="Georgia"/>
                <a:cs typeface="Georgia"/>
                <a:sym typeface="Georgia"/>
              </a:rPr>
              <a:t>your independence.</a:t>
            </a:r>
            <a:endParaRPr lang="en-US" sz="2400" b="0" strike="noStrike" cap="none" baseline="0" dirty="0" smtClean="0">
              <a:solidFill>
                <a:schemeClr val="dk1"/>
              </a:solidFill>
              <a:latin typeface="Eras Demi ITC" panose="020B0805030504020804" pitchFamily="34" charset="0"/>
              <a:ea typeface="Georgia"/>
              <a:cs typeface="Georgia"/>
              <a:sym typeface="Georgia"/>
            </a:endParaRPr>
          </a:p>
          <a:p>
            <a:pPr lvl="1" indent="-342900">
              <a:lnSpc>
                <a:spcPct val="80000"/>
              </a:lnSpc>
              <a:spcBef>
                <a:spcPts val="590"/>
              </a:spcBef>
              <a:buSzPct val="25000"/>
            </a:pPr>
            <a:r>
              <a:rPr lang="en-US" sz="1800" dirty="0" smtClean="0">
                <a:latin typeface="Eras Demi ITC" panose="020B0805030504020804" pitchFamily="34" charset="0"/>
                <a:ea typeface="Georgia"/>
                <a:cs typeface="Georgia"/>
                <a:sym typeface="Georgia"/>
              </a:rPr>
              <a:t>You’re driving for </a:t>
            </a:r>
            <a:r>
              <a:rPr lang="en-US" sz="1800" u="sng" dirty="0" smtClean="0">
                <a:latin typeface="Eras Demi ITC" panose="020B0805030504020804" pitchFamily="34" charset="0"/>
                <a:ea typeface="Georgia"/>
                <a:cs typeface="Georgia"/>
                <a:sym typeface="Georgia"/>
              </a:rPr>
              <a:t>a great job that’s hands on and never the same day.</a:t>
            </a:r>
          </a:p>
          <a:p>
            <a:pPr indent="-342900">
              <a:lnSpc>
                <a:spcPct val="80000"/>
              </a:lnSpc>
              <a:spcBef>
                <a:spcPts val="590"/>
              </a:spcBef>
              <a:buSzPct val="25000"/>
            </a:pPr>
            <a:r>
              <a:rPr lang="en-US" sz="2400" dirty="0">
                <a:latin typeface="Eras Demi ITC" panose="020B0805030504020804" pitchFamily="34" charset="0"/>
                <a:ea typeface="Georgia"/>
                <a:cs typeface="Georgia"/>
                <a:sym typeface="Georgia"/>
              </a:rPr>
              <a:t>You’re driving for </a:t>
            </a:r>
            <a:r>
              <a:rPr lang="en-US" sz="2400" u="sng" dirty="0" smtClean="0">
                <a:latin typeface="Eras Demi ITC" panose="020B0805030504020804" pitchFamily="34" charset="0"/>
                <a:ea typeface="Georgia"/>
                <a:cs typeface="Georgia"/>
                <a:sym typeface="Georgia"/>
              </a:rPr>
              <a:t>your created job security.</a:t>
            </a:r>
            <a:endParaRPr lang="en-US" sz="2400" dirty="0">
              <a:latin typeface="Eras Demi ITC" panose="020B0805030504020804" pitchFamily="34" charset="0"/>
              <a:ea typeface="Georgia"/>
              <a:cs typeface="Georgia"/>
              <a:sym typeface="Georgia"/>
            </a:endParaRPr>
          </a:p>
          <a:p>
            <a:pPr lvl="1" indent="-342900">
              <a:lnSpc>
                <a:spcPct val="80000"/>
              </a:lnSpc>
              <a:spcBef>
                <a:spcPts val="590"/>
              </a:spcBef>
              <a:buSzPct val="25000"/>
            </a:pPr>
            <a:r>
              <a:rPr lang="en-US" sz="1800" dirty="0">
                <a:latin typeface="Eras Demi ITC" panose="020B0805030504020804" pitchFamily="34" charset="0"/>
                <a:ea typeface="Georgia"/>
                <a:cs typeface="Georgia"/>
                <a:sym typeface="Georgia"/>
              </a:rPr>
              <a:t>You’re driving for </a:t>
            </a:r>
            <a:r>
              <a:rPr lang="en-US" sz="1800" u="sng" dirty="0" smtClean="0">
                <a:latin typeface="Eras Demi ITC" panose="020B0805030504020804" pitchFamily="34" charset="0"/>
                <a:ea typeface="Georgia"/>
                <a:cs typeface="Georgia"/>
                <a:sym typeface="Georgia"/>
              </a:rPr>
              <a:t>those clients depending on your ability.</a:t>
            </a:r>
          </a:p>
          <a:p>
            <a:pPr lvl="1" indent="-342900">
              <a:lnSpc>
                <a:spcPct val="80000"/>
              </a:lnSpc>
              <a:spcBef>
                <a:spcPts val="590"/>
              </a:spcBef>
              <a:buSzPct val="25000"/>
            </a:pPr>
            <a:r>
              <a:rPr lang="en-US" sz="1800" dirty="0" smtClean="0">
                <a:latin typeface="Eras Demi ITC" panose="020B0805030504020804" pitchFamily="34" charset="0"/>
                <a:ea typeface="Georgia"/>
                <a:cs typeface="Georgia"/>
                <a:sym typeface="Georgia"/>
              </a:rPr>
              <a:t>You’re driving because </a:t>
            </a:r>
            <a:r>
              <a:rPr lang="en-US" sz="1800" u="sng" dirty="0" smtClean="0">
                <a:latin typeface="Eras Demi ITC" panose="020B0805030504020804" pitchFamily="34" charset="0"/>
                <a:ea typeface="Georgia"/>
                <a:cs typeface="Georgia"/>
                <a:sym typeface="Georgia"/>
              </a:rPr>
              <a:t>you keep the national economy moving.</a:t>
            </a:r>
            <a:endParaRPr lang="en-US" b="0" strike="noStrike" cap="none" baseline="0" dirty="0">
              <a:solidFill>
                <a:schemeClr val="dk1"/>
              </a:solidFill>
              <a:latin typeface="Eras Demi ITC" panose="020B0805030504020804" pitchFamily="34" charset="0"/>
              <a:ea typeface="Georgia"/>
              <a:cs typeface="Georgia"/>
              <a:sym typeface="Georgia"/>
            </a:endParaRPr>
          </a:p>
          <a:p>
            <a:pPr marL="0" marR="0" lvl="0" indent="0" algn="l" rtl="0">
              <a:lnSpc>
                <a:spcPct val="80000"/>
              </a:lnSpc>
              <a:spcBef>
                <a:spcPts val="590"/>
              </a:spcBef>
              <a:buNone/>
            </a:pPr>
            <a:endParaRPr sz="2950" b="0" i="0" u="none" strike="noStrike" cap="none" baseline="0" dirty="0">
              <a:solidFill>
                <a:schemeClr val="dk1"/>
              </a:solidFill>
              <a:latin typeface="Calibri"/>
              <a:ea typeface="Calibri"/>
              <a:cs typeface="Calibri"/>
              <a:sym typeface="Calibri"/>
            </a:endParaRPr>
          </a:p>
        </p:txBody>
      </p:sp>
      <p:sp>
        <p:nvSpPr>
          <p:cNvPr id="96" name="Shape 96"/>
          <p:cNvSpPr txBox="1">
            <a:spLocks noGrp="1"/>
          </p:cNvSpPr>
          <p:nvPr>
            <p:ph type="title"/>
          </p:nvPr>
        </p:nvSpPr>
        <p:spPr>
          <a:xfrm>
            <a:off x="228600" y="274637"/>
            <a:ext cx="8915400" cy="1143000"/>
          </a:xfrm>
          <a:prstGeom prst="rect">
            <a:avLst/>
          </a:prstGeom>
          <a:noFill/>
          <a:ln>
            <a:noFill/>
          </a:ln>
        </p:spPr>
        <p:txBody>
          <a:bodyPr lIns="91425" tIns="45700" rIns="91425" bIns="45700" anchor="ctr" anchorCtr="0">
            <a:noAutofit/>
          </a:bodyPr>
          <a:lstStyle/>
          <a:p>
            <a:pPr marL="317500" algn="l"/>
            <a:r>
              <a:rPr lang="en-US" sz="4000" i="1" dirty="0">
                <a:solidFill>
                  <a:srgbClr val="000000"/>
                </a:solidFill>
                <a:latin typeface="Eras Demi ITC"/>
              </a:rPr>
              <a:t>Barber Trucking…Driving for </a:t>
            </a:r>
            <a:r>
              <a:rPr lang="en-US" sz="4000" i="1" dirty="0" smtClean="0">
                <a:solidFill>
                  <a:srgbClr val="000000"/>
                </a:solidFill>
                <a:latin typeface="Eras Demi ITC"/>
              </a:rPr>
              <a:t>YOU</a:t>
            </a:r>
            <a:endParaRPr lang="en-US" sz="5400" b="0" dirty="0">
              <a:latin typeface="Georgia"/>
              <a:ea typeface="Georgia"/>
              <a:cs typeface="Georgia"/>
              <a:sym typeface="Georgia"/>
            </a:endParaRPr>
          </a:p>
        </p:txBody>
      </p:sp>
    </p:spTree>
  </p:cSld>
  <p:clrMapOvr>
    <a:masterClrMapping/>
  </p:clrMapOvr>
  <p:transition spd="slow">
    <p:cu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r>
              <a:rPr lang="en-US" dirty="0" smtClean="0"/>
              <a:t>One of every 15 people in the US are employed by a trucking company</a:t>
            </a:r>
          </a:p>
          <a:p>
            <a:r>
              <a:rPr lang="en-US" dirty="0" smtClean="0"/>
              <a:t>Of Truck Drivers in the U.S.</a:t>
            </a:r>
          </a:p>
          <a:p>
            <a:pPr lvl="1"/>
            <a:r>
              <a:rPr lang="en-US" dirty="0" smtClean="0"/>
              <a:t>58% are White Males</a:t>
            </a:r>
          </a:p>
          <a:p>
            <a:pPr lvl="1"/>
            <a:r>
              <a:rPr lang="en-US" dirty="0" smtClean="0"/>
              <a:t>18.7% are Hispanic Males</a:t>
            </a:r>
          </a:p>
          <a:p>
            <a:pPr lvl="1"/>
            <a:r>
              <a:rPr lang="en-US" dirty="0" smtClean="0"/>
              <a:t>16.6% are “Other” Males</a:t>
            </a:r>
          </a:p>
          <a:p>
            <a:pPr lvl="1"/>
            <a:r>
              <a:rPr lang="en-US" dirty="0" smtClean="0"/>
              <a:t>6.7% are Female</a:t>
            </a:r>
          </a:p>
          <a:p>
            <a:r>
              <a:rPr lang="en-US" dirty="0" smtClean="0"/>
              <a:t>Age</a:t>
            </a:r>
          </a:p>
          <a:p>
            <a:pPr lvl="1"/>
            <a:r>
              <a:rPr lang="en-US" dirty="0" smtClean="0"/>
              <a:t>21-24: 2%</a:t>
            </a:r>
          </a:p>
          <a:p>
            <a:pPr lvl="1"/>
            <a:r>
              <a:rPr lang="en-US" dirty="0" smtClean="0"/>
              <a:t>25-29: 7.9%</a:t>
            </a:r>
          </a:p>
          <a:p>
            <a:pPr lvl="1"/>
            <a:r>
              <a:rPr lang="en-US" dirty="0" smtClean="0"/>
              <a:t>30-34: 11.6%</a:t>
            </a:r>
          </a:p>
          <a:p>
            <a:pPr lvl="1"/>
            <a:r>
              <a:rPr lang="en-US" dirty="0" smtClean="0"/>
              <a:t>35-44: 30.2%</a:t>
            </a:r>
          </a:p>
          <a:p>
            <a:pPr lvl="1"/>
            <a:r>
              <a:rPr lang="en-US" dirty="0" smtClean="0"/>
              <a:t>45-54: 27.2%</a:t>
            </a:r>
          </a:p>
          <a:p>
            <a:pPr lvl="1"/>
            <a:r>
              <a:rPr lang="en-US" dirty="0" smtClean="0"/>
              <a:t>55-64: 17.3%</a:t>
            </a:r>
          </a:p>
          <a:p>
            <a:r>
              <a:rPr lang="en-US" dirty="0" smtClean="0"/>
              <a:t>Top 5 states: TX (145k), CA (123k), PA (71k), FL (65k), Ohio (65k)</a:t>
            </a:r>
          </a:p>
        </p:txBody>
      </p:sp>
      <p:sp>
        <p:nvSpPr>
          <p:cNvPr id="3" name="Title 2"/>
          <p:cNvSpPr>
            <a:spLocks noGrp="1"/>
          </p:cNvSpPr>
          <p:nvPr>
            <p:ph type="title"/>
          </p:nvPr>
        </p:nvSpPr>
        <p:spPr/>
        <p:txBody>
          <a:bodyPr>
            <a:noAutofit/>
          </a:bodyPr>
          <a:lstStyle/>
          <a:p>
            <a:r>
              <a:rPr lang="en-US" sz="2400" dirty="0" smtClean="0"/>
              <a:t>Truck Driver Stats: National Truck Driving Jobs</a:t>
            </a:r>
            <a:endParaRPr lang="en-US" sz="2400" dirty="0"/>
          </a:p>
        </p:txBody>
      </p:sp>
    </p:spTree>
    <p:extLst>
      <p:ext uri="{BB962C8B-B14F-4D97-AF65-F5344CB8AC3E}">
        <p14:creationId xmlns:p14="http://schemas.microsoft.com/office/powerpoint/2010/main" val="19734308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Increase total drivers to 100</a:t>
            </a:r>
          </a:p>
          <a:p>
            <a:pPr lvl="1"/>
            <a:r>
              <a:rPr lang="en-US" dirty="0" smtClean="0"/>
              <a:t>75 / 25 company drivers to owner-operators</a:t>
            </a:r>
          </a:p>
          <a:p>
            <a:pPr lvl="1"/>
            <a:r>
              <a:rPr lang="en-US" dirty="0" smtClean="0"/>
              <a:t>In December, about 62 drivers</a:t>
            </a:r>
          </a:p>
          <a:p>
            <a:r>
              <a:rPr lang="en-US" dirty="0" smtClean="0"/>
              <a:t>Implement a direct marketing strategy</a:t>
            </a:r>
          </a:p>
          <a:p>
            <a:r>
              <a:rPr lang="en-US" dirty="0" smtClean="0"/>
              <a:t>Build an overall strategic marketing plan, that includes both drivers and community awareness</a:t>
            </a:r>
          </a:p>
          <a:p>
            <a:r>
              <a:rPr lang="en-US" dirty="0" smtClean="0"/>
              <a:t>Metrics to gauge effectiveness and successes</a:t>
            </a:r>
            <a:endParaRPr lang="en-US" dirty="0"/>
          </a:p>
        </p:txBody>
      </p:sp>
      <p:sp>
        <p:nvSpPr>
          <p:cNvPr id="3" name="Title 2"/>
          <p:cNvSpPr>
            <a:spLocks noGrp="1"/>
          </p:cNvSpPr>
          <p:nvPr>
            <p:ph type="title"/>
          </p:nvPr>
        </p:nvSpPr>
        <p:spPr/>
        <p:txBody>
          <a:bodyPr/>
          <a:lstStyle/>
          <a:p>
            <a:r>
              <a:rPr lang="en-US" dirty="0" smtClean="0"/>
              <a:t>Objective and goals</a:t>
            </a:r>
            <a:endParaRPr lang="en-US" dirty="0"/>
          </a:p>
        </p:txBody>
      </p:sp>
    </p:spTree>
    <p:extLst>
      <p:ext uri="{BB962C8B-B14F-4D97-AF65-F5344CB8AC3E}">
        <p14:creationId xmlns:p14="http://schemas.microsoft.com/office/powerpoint/2010/main" val="33276551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3" name="Shape 73"/>
          <p:cNvSpPr txBox="1">
            <a:spLocks noGrp="1"/>
          </p:cNvSpPr>
          <p:nvPr>
            <p:ph idx="1"/>
          </p:nvPr>
        </p:nvSpPr>
        <p:spPr>
          <a:xfrm>
            <a:off x="457200" y="1481328"/>
            <a:ext cx="8458200" cy="4525963"/>
          </a:xfrm>
          <a:prstGeom prst="rect">
            <a:avLst/>
          </a:prstGeom>
        </p:spPr>
        <p:txBody>
          <a:bodyPr lIns="91425" tIns="91425" rIns="91425" bIns="91425" anchor="t" anchorCtr="0">
            <a:noAutofit/>
          </a:bodyPr>
          <a:lstStyle/>
          <a:p>
            <a:pPr marL="457200" lvl="0" indent="-419100" rtl="0">
              <a:spcBef>
                <a:spcPts val="0"/>
              </a:spcBef>
              <a:buClr>
                <a:schemeClr val="dk1"/>
              </a:buClr>
              <a:buSzPct val="100000"/>
              <a:buFont typeface="Georgia"/>
              <a:buChar char="•"/>
            </a:pPr>
            <a:r>
              <a:rPr lang="en-US" dirty="0" smtClean="0">
                <a:latin typeface="Georgia"/>
                <a:ea typeface="Georgia"/>
                <a:cs typeface="Georgia"/>
                <a:sym typeface="Georgia"/>
              </a:rPr>
              <a:t>2+ years experience</a:t>
            </a:r>
          </a:p>
          <a:p>
            <a:pPr marL="857250" lvl="1" indent="-419100">
              <a:spcBef>
                <a:spcPts val="0"/>
              </a:spcBef>
              <a:buFont typeface="Georgia"/>
              <a:buChar char="•"/>
            </a:pPr>
            <a:r>
              <a:rPr lang="en-US" dirty="0" smtClean="0">
                <a:latin typeface="Georgia"/>
                <a:ea typeface="Georgia"/>
                <a:cs typeface="Georgia"/>
                <a:sym typeface="Georgia"/>
              </a:rPr>
              <a:t>21-24 months ideally to target</a:t>
            </a:r>
          </a:p>
          <a:p>
            <a:pPr marL="1257300" lvl="2" indent="-419100">
              <a:spcBef>
                <a:spcPts val="0"/>
              </a:spcBef>
              <a:buFont typeface="Georgia"/>
              <a:buChar char="•"/>
            </a:pPr>
            <a:r>
              <a:rPr lang="en-US" dirty="0" smtClean="0">
                <a:latin typeface="Georgia"/>
                <a:ea typeface="Georgia"/>
                <a:cs typeface="Georgia"/>
                <a:sym typeface="Georgia"/>
              </a:rPr>
              <a:t>Target company drivers at bigger companies</a:t>
            </a:r>
          </a:p>
          <a:p>
            <a:pPr marL="457200" lvl="0" indent="-419100" rtl="0">
              <a:spcBef>
                <a:spcPts val="0"/>
              </a:spcBef>
              <a:buClr>
                <a:schemeClr val="dk1"/>
              </a:buClr>
              <a:buSzPct val="100000"/>
              <a:buFont typeface="Georgia"/>
              <a:buChar char="•"/>
            </a:pPr>
            <a:r>
              <a:rPr lang="en-US" dirty="0" smtClean="0">
                <a:latin typeface="Georgia"/>
                <a:ea typeface="Georgia"/>
                <a:cs typeface="Georgia"/>
                <a:sym typeface="Georgia"/>
              </a:rPr>
              <a:t>CDL new graduates</a:t>
            </a:r>
          </a:p>
          <a:p>
            <a:pPr marL="857250" lvl="1" indent="-419100">
              <a:spcBef>
                <a:spcPts val="0"/>
              </a:spcBef>
              <a:buFont typeface="Georgia"/>
              <a:buChar char="•"/>
            </a:pPr>
            <a:r>
              <a:rPr lang="en-US" dirty="0" smtClean="0">
                <a:latin typeface="Georgia"/>
                <a:ea typeface="Georgia"/>
                <a:cs typeface="Georgia"/>
                <a:sym typeface="Georgia"/>
              </a:rPr>
              <a:t>Build loyalty to Barber from start</a:t>
            </a:r>
          </a:p>
          <a:p>
            <a:pPr marL="457200" lvl="0" indent="-419100" rtl="0">
              <a:spcBef>
                <a:spcPts val="0"/>
              </a:spcBef>
              <a:buClr>
                <a:schemeClr val="dk1"/>
              </a:buClr>
              <a:buSzPct val="100000"/>
              <a:buFont typeface="Georgia"/>
              <a:buChar char="•"/>
            </a:pPr>
            <a:r>
              <a:rPr lang="en-US" dirty="0" smtClean="0">
                <a:latin typeface="Georgia"/>
                <a:ea typeface="Georgia"/>
                <a:cs typeface="Georgia"/>
                <a:sym typeface="Georgia"/>
              </a:rPr>
              <a:t>Non-CDL holders</a:t>
            </a:r>
            <a:endParaRPr lang="en-US" dirty="0">
              <a:latin typeface="Georgia"/>
              <a:ea typeface="Georgia"/>
              <a:cs typeface="Georgia"/>
              <a:sym typeface="Georgia"/>
            </a:endParaRPr>
          </a:p>
          <a:p>
            <a:pPr marL="457200" lvl="0" indent="-419100" rtl="0">
              <a:spcBef>
                <a:spcPts val="0"/>
              </a:spcBef>
              <a:buClr>
                <a:schemeClr val="dk1"/>
              </a:buClr>
              <a:buSzPct val="100000"/>
              <a:buFont typeface="Georgia"/>
              <a:buChar char="•"/>
            </a:pPr>
            <a:endParaRPr lang="en-US" dirty="0">
              <a:latin typeface="Georgia"/>
              <a:ea typeface="Georgia"/>
              <a:cs typeface="Georgia"/>
              <a:sym typeface="Georgia"/>
            </a:endParaRPr>
          </a:p>
          <a:p>
            <a:pPr marL="38100" lvl="0" indent="0" rtl="0">
              <a:spcBef>
                <a:spcPts val="0"/>
              </a:spcBef>
              <a:buClr>
                <a:schemeClr val="dk1"/>
              </a:buClr>
              <a:buSzPct val="100000"/>
              <a:buNone/>
            </a:pPr>
            <a:r>
              <a:rPr lang="en-US" sz="2000" dirty="0" smtClean="0">
                <a:latin typeface="Georgia"/>
                <a:ea typeface="Georgia"/>
                <a:cs typeface="Georgia"/>
                <a:sym typeface="Georgia"/>
              </a:rPr>
              <a:t>ATRI: federal requirement that interstate CDL holders be 21 or older resulting in 3-year post high school gap- </a:t>
            </a:r>
            <a:r>
              <a:rPr lang="en-US" sz="2000" b="1" dirty="0" smtClean="0">
                <a:latin typeface="Georgia"/>
                <a:ea typeface="Georgia"/>
                <a:cs typeface="Georgia"/>
                <a:sym typeface="Georgia"/>
              </a:rPr>
              <a:t>can Barber hire them for other jobs?</a:t>
            </a:r>
          </a:p>
          <a:p>
            <a:pPr marL="38100" lvl="0" indent="0" rtl="0">
              <a:spcBef>
                <a:spcPts val="0"/>
              </a:spcBef>
              <a:buClr>
                <a:schemeClr val="dk1"/>
              </a:buClr>
              <a:buSzPct val="100000"/>
              <a:buNone/>
            </a:pPr>
            <a:endParaRPr lang="en-US" sz="2000" dirty="0" smtClean="0">
              <a:latin typeface="Georgia"/>
              <a:ea typeface="Georgia"/>
              <a:cs typeface="Georgia"/>
              <a:sym typeface="Georgia"/>
            </a:endParaRPr>
          </a:p>
          <a:p>
            <a:pPr marL="38100" lvl="0" indent="0" rtl="0">
              <a:spcBef>
                <a:spcPts val="0"/>
              </a:spcBef>
              <a:buClr>
                <a:schemeClr val="dk1"/>
              </a:buClr>
              <a:buSzPct val="100000"/>
              <a:buNone/>
            </a:pPr>
            <a:r>
              <a:rPr lang="en-US" sz="2000" b="1" dirty="0" smtClean="0">
                <a:latin typeface="Georgia"/>
                <a:ea typeface="Georgia"/>
                <a:cs typeface="Georgia"/>
                <a:sym typeface="Georgia"/>
              </a:rPr>
              <a:t>Pre-driver jobs&gt;&gt;&gt;Driver&gt;&gt;&gt;Post-jobs (career advancement)</a:t>
            </a:r>
          </a:p>
          <a:p>
            <a:pPr marL="38100" lvl="0" indent="0" rtl="0">
              <a:spcBef>
                <a:spcPts val="0"/>
              </a:spcBef>
              <a:buClr>
                <a:schemeClr val="dk1"/>
              </a:buClr>
              <a:buSzPct val="100000"/>
              <a:buNone/>
            </a:pPr>
            <a:r>
              <a:rPr lang="en-US" sz="2000" i="1" dirty="0" smtClean="0">
                <a:solidFill>
                  <a:srgbClr val="0070C0"/>
                </a:solidFill>
                <a:latin typeface="Georgia"/>
                <a:ea typeface="Georgia"/>
                <a:cs typeface="Georgia"/>
                <a:sym typeface="Georgia"/>
              </a:rPr>
              <a:t>Retention strategy…</a:t>
            </a:r>
          </a:p>
        </p:txBody>
      </p:sp>
      <p:sp>
        <p:nvSpPr>
          <p:cNvPr id="72" name="Shape 72"/>
          <p:cNvSpPr txBox="1">
            <a:spLocks noGrp="1"/>
          </p:cNvSpPr>
          <p:nvPr>
            <p:ph type="title"/>
          </p:nvPr>
        </p:nvSpPr>
        <p:spPr>
          <a:prstGeom prst="rect">
            <a:avLst/>
          </a:prstGeom>
        </p:spPr>
        <p:txBody>
          <a:bodyPr lIns="91425" tIns="91425" rIns="91425" bIns="91425" anchor="ctr" anchorCtr="0">
            <a:noAutofit/>
          </a:bodyPr>
          <a:lstStyle/>
          <a:p>
            <a:pPr>
              <a:spcBef>
                <a:spcPts val="0"/>
              </a:spcBef>
              <a:buNone/>
            </a:pPr>
            <a:r>
              <a:rPr lang="en-US" sz="3200" dirty="0" smtClean="0">
                <a:ea typeface="Georgia"/>
                <a:cs typeface="Georgia"/>
                <a:sym typeface="Georgia"/>
              </a:rPr>
              <a:t>Three trucker segments focus on:</a:t>
            </a:r>
            <a:endParaRPr lang="en-US" sz="3200" dirty="0">
              <a:ea typeface="Georgia"/>
              <a:cs typeface="Georgia"/>
              <a:sym typeface="Georgia"/>
            </a:endParaRPr>
          </a:p>
        </p:txBody>
      </p:sp>
    </p:spTree>
  </p:cSld>
  <p:clrMapOvr>
    <a:masterClrMapping/>
  </p:clrMapOvr>
  <p:transition spd="slow">
    <p:cu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3" name="Shape 73"/>
          <p:cNvSpPr txBox="1">
            <a:spLocks noGrp="1"/>
          </p:cNvSpPr>
          <p:nvPr>
            <p:ph idx="1"/>
          </p:nvPr>
        </p:nvSpPr>
        <p:spPr>
          <a:prstGeom prst="rect">
            <a:avLst/>
          </a:prstGeom>
        </p:spPr>
        <p:txBody>
          <a:bodyPr lIns="91425" tIns="91425" rIns="91425" bIns="91425" anchor="t" anchorCtr="0">
            <a:noAutofit/>
          </a:bodyPr>
          <a:lstStyle/>
          <a:p>
            <a:pPr marL="457200" lvl="0" indent="-419100" rtl="0">
              <a:spcBef>
                <a:spcPts val="0"/>
              </a:spcBef>
              <a:buClr>
                <a:schemeClr val="dk1"/>
              </a:buClr>
              <a:buSzPct val="100000"/>
              <a:buFont typeface="Georgia"/>
              <a:buChar char="•"/>
            </a:pPr>
            <a:r>
              <a:rPr lang="en-US" dirty="0" smtClean="0">
                <a:latin typeface="Georgia"/>
                <a:ea typeface="Georgia"/>
                <a:cs typeface="Georgia"/>
                <a:sym typeface="Georgia"/>
              </a:rPr>
              <a:t>Veterans</a:t>
            </a:r>
          </a:p>
          <a:p>
            <a:pPr marL="713232" lvl="1" indent="-419100">
              <a:spcBef>
                <a:spcPts val="0"/>
              </a:spcBef>
              <a:buClr>
                <a:schemeClr val="dk1"/>
              </a:buClr>
              <a:buSzPct val="100000"/>
              <a:buFont typeface="Georgia"/>
              <a:buChar char="•"/>
            </a:pPr>
            <a:r>
              <a:rPr lang="en-US" dirty="0">
                <a:latin typeface="Georgia"/>
                <a:ea typeface="Georgia"/>
                <a:cs typeface="Georgia"/>
                <a:sym typeface="Georgia"/>
              </a:rPr>
              <a:t>Paying for CDL exam</a:t>
            </a:r>
          </a:p>
          <a:p>
            <a:pPr marL="713232" lvl="1" indent="-419100">
              <a:spcBef>
                <a:spcPts val="0"/>
              </a:spcBef>
              <a:buClr>
                <a:schemeClr val="dk1"/>
              </a:buClr>
              <a:buSzPct val="100000"/>
              <a:buFont typeface="Georgia"/>
              <a:buChar char="•"/>
            </a:pPr>
            <a:r>
              <a:rPr lang="en-US" dirty="0">
                <a:latin typeface="Georgia"/>
                <a:ea typeface="Georgia"/>
                <a:cs typeface="Georgia"/>
                <a:sym typeface="Georgia"/>
              </a:rPr>
              <a:t>3 months/12 trips driving for Barber, exam fee is reimbursed </a:t>
            </a:r>
          </a:p>
          <a:p>
            <a:pPr marL="457200" lvl="0" indent="-419100" rtl="0">
              <a:spcBef>
                <a:spcPts val="0"/>
              </a:spcBef>
              <a:buClr>
                <a:schemeClr val="dk1"/>
              </a:buClr>
              <a:buSzPct val="100000"/>
              <a:buFont typeface="Georgia"/>
              <a:buChar char="•"/>
            </a:pPr>
            <a:r>
              <a:rPr lang="en-US" dirty="0">
                <a:latin typeface="Georgia"/>
                <a:ea typeface="Georgia"/>
                <a:cs typeface="Georgia"/>
                <a:sym typeface="Georgia"/>
              </a:rPr>
              <a:t>Young drivers </a:t>
            </a:r>
            <a:r>
              <a:rPr lang="en-US" dirty="0" smtClean="0">
                <a:latin typeface="Georgia"/>
                <a:ea typeface="Georgia"/>
                <a:cs typeface="Georgia"/>
                <a:sym typeface="Georgia"/>
              </a:rPr>
              <a:t>25-34 (graph next slide)</a:t>
            </a:r>
          </a:p>
          <a:p>
            <a:pPr marL="857250" lvl="1" indent="-419100">
              <a:spcBef>
                <a:spcPts val="0"/>
              </a:spcBef>
              <a:buFont typeface="Georgia"/>
              <a:buChar char="•"/>
            </a:pPr>
            <a:r>
              <a:rPr lang="en-US" dirty="0">
                <a:latin typeface="Georgia"/>
                <a:ea typeface="Georgia"/>
                <a:cs typeface="Georgia"/>
                <a:sym typeface="Georgia"/>
              </a:rPr>
              <a:t>Married and/or families 25-44</a:t>
            </a:r>
          </a:p>
          <a:p>
            <a:pPr marL="857250" lvl="1" indent="-419100">
              <a:spcBef>
                <a:spcPts val="0"/>
              </a:spcBef>
              <a:buFont typeface="Georgia"/>
              <a:buChar char="•"/>
            </a:pPr>
            <a:r>
              <a:rPr lang="en-US" dirty="0">
                <a:latin typeface="Georgia"/>
                <a:ea typeface="Georgia"/>
                <a:cs typeface="Georgia"/>
                <a:sym typeface="Georgia"/>
              </a:rPr>
              <a:t>White &amp; black male 25-34, no college</a:t>
            </a:r>
          </a:p>
          <a:p>
            <a:pPr marL="857250" lvl="1" indent="-419100">
              <a:spcBef>
                <a:spcPts val="0"/>
              </a:spcBef>
              <a:buFont typeface="Georgia"/>
              <a:buChar char="•"/>
            </a:pPr>
            <a:r>
              <a:rPr lang="en-US" dirty="0">
                <a:solidFill>
                  <a:srgbClr val="0070C0"/>
                </a:solidFill>
                <a:latin typeface="Georgia"/>
                <a:ea typeface="Georgia"/>
                <a:cs typeface="Georgia"/>
                <a:sym typeface="Georgia"/>
              </a:rPr>
              <a:t>“Needs to attract workers in their late 20s and early 30s from other occupations where they have reached their earnings potential” (ATRI, 2014</a:t>
            </a:r>
            <a:r>
              <a:rPr lang="en-US" dirty="0" smtClean="0">
                <a:solidFill>
                  <a:srgbClr val="0070C0"/>
                </a:solidFill>
                <a:latin typeface="Georgia"/>
                <a:ea typeface="Georgia"/>
                <a:cs typeface="Georgia"/>
                <a:sym typeface="Georgia"/>
              </a:rPr>
              <a:t>).</a:t>
            </a:r>
            <a:endParaRPr lang="en-US" dirty="0">
              <a:latin typeface="Georgia"/>
              <a:ea typeface="Georgia"/>
              <a:cs typeface="Georgia"/>
              <a:sym typeface="Georgia"/>
            </a:endParaRPr>
          </a:p>
          <a:p>
            <a:pPr marL="457200" lvl="0" indent="-419100" rtl="0">
              <a:spcBef>
                <a:spcPts val="0"/>
              </a:spcBef>
              <a:buClr>
                <a:schemeClr val="dk1"/>
              </a:buClr>
              <a:buSzPct val="100000"/>
              <a:buFont typeface="Georgia"/>
              <a:buChar char="•"/>
            </a:pPr>
            <a:r>
              <a:rPr lang="en-US" dirty="0" smtClean="0">
                <a:latin typeface="Georgia"/>
                <a:ea typeface="Georgia"/>
                <a:cs typeface="Georgia"/>
                <a:sym typeface="Georgia"/>
              </a:rPr>
              <a:t>Latino/Mexican</a:t>
            </a:r>
          </a:p>
          <a:p>
            <a:pPr marL="457200" lvl="0" indent="-419100" rtl="0">
              <a:spcBef>
                <a:spcPts val="0"/>
              </a:spcBef>
              <a:buClr>
                <a:schemeClr val="dk1"/>
              </a:buClr>
              <a:buSzPct val="100000"/>
              <a:buFont typeface="Georgia"/>
              <a:buChar char="•"/>
            </a:pPr>
            <a:r>
              <a:rPr lang="en-US" dirty="0" smtClean="0">
                <a:latin typeface="Georgia"/>
                <a:ea typeface="Georgia"/>
                <a:cs typeface="Georgia"/>
                <a:sym typeface="Georgia"/>
              </a:rPr>
              <a:t>Women</a:t>
            </a:r>
          </a:p>
        </p:txBody>
      </p:sp>
      <p:sp>
        <p:nvSpPr>
          <p:cNvPr id="72" name="Shape 72"/>
          <p:cNvSpPr txBox="1">
            <a:spLocks noGrp="1"/>
          </p:cNvSpPr>
          <p:nvPr>
            <p:ph type="title"/>
          </p:nvPr>
        </p:nvSpPr>
        <p:spPr>
          <a:prstGeom prst="rect">
            <a:avLst/>
          </a:prstGeom>
        </p:spPr>
        <p:txBody>
          <a:bodyPr lIns="91425" tIns="91425" rIns="91425" bIns="91425" anchor="ctr" anchorCtr="0">
            <a:noAutofit/>
          </a:bodyPr>
          <a:lstStyle/>
          <a:p>
            <a:pPr>
              <a:spcBef>
                <a:spcPts val="0"/>
              </a:spcBef>
              <a:buNone/>
            </a:pPr>
            <a:r>
              <a:rPr lang="en-US" sz="3200" dirty="0" smtClean="0">
                <a:ea typeface="Georgia"/>
                <a:cs typeface="Georgia"/>
                <a:sym typeface="Georgia"/>
              </a:rPr>
              <a:t>Audience segment </a:t>
            </a:r>
            <a:r>
              <a:rPr lang="en-US" sz="3200" dirty="0">
                <a:ea typeface="Georgia"/>
                <a:cs typeface="Georgia"/>
                <a:sym typeface="Georgia"/>
              </a:rPr>
              <a:t>groups to target:</a:t>
            </a:r>
          </a:p>
        </p:txBody>
      </p:sp>
    </p:spTree>
    <p:extLst>
      <p:ext uri="{BB962C8B-B14F-4D97-AF65-F5344CB8AC3E}">
        <p14:creationId xmlns:p14="http://schemas.microsoft.com/office/powerpoint/2010/main" val="1555268332"/>
      </p:ext>
    </p:extLst>
  </p:cSld>
  <p:clrMapOvr>
    <a:masterClrMapping/>
  </p:clrMapOvr>
  <p:transition spd="slow">
    <p:cut/>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30" y="457200"/>
            <a:ext cx="9097370" cy="5440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3657600" y="4800600"/>
            <a:ext cx="1905000" cy="12954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p:cNvSpPr/>
          <p:nvPr/>
        </p:nvSpPr>
        <p:spPr>
          <a:xfrm rot="19015379">
            <a:off x="3688446" y="2298120"/>
            <a:ext cx="1289899" cy="599434"/>
          </a:xfrm>
          <a:prstGeom prst="triangle">
            <a:avLst>
              <a:gd name="adj" fmla="val 42751"/>
            </a:avLst>
          </a:prstGeom>
          <a:solidFill>
            <a:srgbClr val="FFFF66"/>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p:cNvSpPr/>
          <p:nvPr/>
        </p:nvSpPr>
        <p:spPr>
          <a:xfrm rot="5400000">
            <a:off x="6457950" y="1388249"/>
            <a:ext cx="609600" cy="1333500"/>
          </a:xfrm>
          <a:prstGeom prst="downArrow">
            <a:avLst/>
          </a:prstGeom>
          <a:solidFill>
            <a:srgbClr val="FFFF66"/>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7833817"/>
      </p:ext>
    </p:extLst>
  </p:cSld>
  <p:clrMapOvr>
    <a:masterClrMapping/>
  </p:clrMapOvr>
  <p:transition spd="slow">
    <p:cu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9" name="Shape 79"/>
          <p:cNvSpPr txBox="1">
            <a:spLocks noGrp="1"/>
          </p:cNvSpPr>
          <p:nvPr>
            <p:ph idx="1"/>
          </p:nvPr>
        </p:nvSpPr>
        <p:spPr>
          <a:prstGeom prst="rect">
            <a:avLst/>
          </a:prstGeom>
        </p:spPr>
        <p:txBody>
          <a:bodyPr lIns="91425" tIns="91425" rIns="91425" bIns="91425" anchor="t" anchorCtr="0">
            <a:noAutofit/>
          </a:bodyPr>
          <a:lstStyle/>
          <a:p>
            <a:pPr>
              <a:spcBef>
                <a:spcPts val="0"/>
              </a:spcBef>
              <a:buNone/>
            </a:pPr>
            <a:endParaRPr lang="en-US" sz="2400" dirty="0" smtClean="0">
              <a:latin typeface="Georgia"/>
              <a:ea typeface="Georgia"/>
              <a:cs typeface="Georgia"/>
              <a:sym typeface="Georgia"/>
            </a:endParaRPr>
          </a:p>
          <a:p>
            <a:pPr>
              <a:spcBef>
                <a:spcPts val="0"/>
              </a:spcBef>
              <a:buNone/>
            </a:pPr>
            <a:endParaRPr lang="en-US" sz="2400" dirty="0">
              <a:latin typeface="Georgia"/>
              <a:ea typeface="Georgia"/>
              <a:cs typeface="Georgia"/>
              <a:sym typeface="Georgia"/>
            </a:endParaRPr>
          </a:p>
          <a:p>
            <a:pPr>
              <a:spcBef>
                <a:spcPts val="0"/>
              </a:spcBef>
              <a:buNone/>
            </a:pPr>
            <a:endParaRPr lang="en-US" sz="2400" dirty="0" smtClean="0">
              <a:latin typeface="Georgia"/>
              <a:ea typeface="Georgia"/>
              <a:cs typeface="Georgia"/>
              <a:sym typeface="Georgia"/>
            </a:endParaRPr>
          </a:p>
          <a:p>
            <a:pPr>
              <a:spcBef>
                <a:spcPts val="0"/>
              </a:spcBef>
              <a:buNone/>
            </a:pPr>
            <a:endParaRPr lang="en-US" sz="2400" dirty="0">
              <a:latin typeface="Georgia"/>
              <a:ea typeface="Georgia"/>
              <a:cs typeface="Georgia"/>
              <a:sym typeface="Georgia"/>
            </a:endParaRPr>
          </a:p>
          <a:p>
            <a:pPr>
              <a:spcBef>
                <a:spcPts val="0"/>
              </a:spcBef>
              <a:buNone/>
            </a:pPr>
            <a:endParaRPr lang="en-US" sz="2400" dirty="0" smtClean="0">
              <a:latin typeface="Georgia"/>
              <a:ea typeface="Georgia"/>
              <a:cs typeface="Georgia"/>
              <a:sym typeface="Georgia"/>
            </a:endParaRPr>
          </a:p>
          <a:p>
            <a:pPr>
              <a:spcBef>
                <a:spcPts val="0"/>
              </a:spcBef>
              <a:buNone/>
            </a:pPr>
            <a:endParaRPr lang="en-US" sz="2400" dirty="0">
              <a:latin typeface="Georgia"/>
              <a:ea typeface="Georgia"/>
              <a:cs typeface="Georgia"/>
              <a:sym typeface="Georgia"/>
            </a:endParaRPr>
          </a:p>
          <a:p>
            <a:pPr>
              <a:spcBef>
                <a:spcPts val="0"/>
              </a:spcBef>
              <a:buNone/>
            </a:pPr>
            <a:endParaRPr lang="en-US" sz="2400" dirty="0" smtClean="0">
              <a:latin typeface="Georgia"/>
              <a:ea typeface="Georgia"/>
              <a:cs typeface="Georgia"/>
              <a:sym typeface="Georgia"/>
            </a:endParaRPr>
          </a:p>
          <a:p>
            <a:pPr>
              <a:spcBef>
                <a:spcPts val="0"/>
              </a:spcBef>
              <a:buNone/>
            </a:pPr>
            <a:endParaRPr lang="en-US" sz="2400" dirty="0">
              <a:latin typeface="Georgia"/>
              <a:ea typeface="Georgia"/>
              <a:cs typeface="Georgia"/>
              <a:sym typeface="Georgia"/>
            </a:endParaRPr>
          </a:p>
          <a:p>
            <a:pPr>
              <a:spcBef>
                <a:spcPts val="0"/>
              </a:spcBef>
              <a:buNone/>
            </a:pPr>
            <a:endParaRPr lang="en-US" sz="2400" dirty="0" smtClean="0">
              <a:latin typeface="Georgia"/>
              <a:ea typeface="Georgia"/>
              <a:cs typeface="Georgia"/>
              <a:sym typeface="Georgia"/>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6200"/>
            <a:ext cx="8610600"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cu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451" y="38669"/>
            <a:ext cx="8538949" cy="6703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93252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0"/>
            <a:ext cx="8839200" cy="6822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66643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9487"/>
            <a:ext cx="8610600" cy="6656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41449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674501" y="5232231"/>
            <a:ext cx="6400800" cy="1015663"/>
          </a:xfrm>
          <a:prstGeom prst="rect">
            <a:avLst/>
          </a:prstGeom>
          <a:noFill/>
        </p:spPr>
        <p:txBody>
          <a:bodyPr wrap="square" rtlCol="0">
            <a:spAutoFit/>
          </a:bodyPr>
          <a:lstStyle/>
          <a:p>
            <a:r>
              <a:rPr lang="en-US" sz="2000" b="1" i="1" u="sng" dirty="0" smtClean="0"/>
              <a:t>Pennsylvania</a:t>
            </a:r>
          </a:p>
          <a:p>
            <a:r>
              <a:rPr lang="en-US" sz="2000" b="1" i="1" dirty="0" smtClean="0"/>
              <a:t>Over 1000 CDL holders in Northwest PA that we can target with direct marketing</a:t>
            </a:r>
            <a:endParaRPr lang="en-US" sz="2000" b="1" i="1"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0344" b="31112"/>
          <a:stretch/>
        </p:blipFill>
        <p:spPr>
          <a:xfrm>
            <a:off x="0" y="152400"/>
            <a:ext cx="9095773" cy="4114800"/>
          </a:xfrm>
          <a:prstGeom prst="rect">
            <a:avLst/>
          </a:prstGeom>
        </p:spPr>
      </p:pic>
      <p:sp>
        <p:nvSpPr>
          <p:cNvPr id="2" name="TextBox 1"/>
          <p:cNvSpPr txBox="1"/>
          <p:nvPr/>
        </p:nvSpPr>
        <p:spPr>
          <a:xfrm>
            <a:off x="564107" y="4465008"/>
            <a:ext cx="7315200" cy="646331"/>
          </a:xfrm>
          <a:prstGeom prst="rect">
            <a:avLst/>
          </a:prstGeom>
          <a:noFill/>
        </p:spPr>
        <p:txBody>
          <a:bodyPr wrap="square" rtlCol="0">
            <a:spAutoFit/>
          </a:bodyPr>
          <a:lstStyle/>
          <a:p>
            <a:r>
              <a:rPr lang="en-US" sz="1800" dirty="0" smtClean="0">
                <a:latin typeface="Calibri Light" panose="020F0302020204030204" pitchFamily="34" charset="0"/>
              </a:rPr>
              <a:t>Three drivers from NW part of state are all hired within 4-7 months (of Nov 2014). Trend?</a:t>
            </a:r>
            <a:endParaRPr lang="en-US" sz="1800" dirty="0">
              <a:latin typeface="Calibri Light" panose="020F0302020204030204" pitchFamily="34" charset="0"/>
            </a:endParaRPr>
          </a:p>
        </p:txBody>
      </p:sp>
    </p:spTree>
    <p:extLst>
      <p:ext uri="{BB962C8B-B14F-4D97-AF65-F5344CB8AC3E}">
        <p14:creationId xmlns:p14="http://schemas.microsoft.com/office/powerpoint/2010/main" val="6130261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790" t="24676" r="4790" b="19204"/>
          <a:stretch/>
        </p:blipFill>
        <p:spPr>
          <a:xfrm>
            <a:off x="0" y="152399"/>
            <a:ext cx="9144000" cy="4385387"/>
          </a:xfrm>
          <a:prstGeom prst="rect">
            <a:avLst/>
          </a:prstGeom>
        </p:spPr>
      </p:pic>
      <p:sp>
        <p:nvSpPr>
          <p:cNvPr id="5" name="TextBox 4"/>
          <p:cNvSpPr txBox="1"/>
          <p:nvPr/>
        </p:nvSpPr>
        <p:spPr>
          <a:xfrm>
            <a:off x="990600" y="4724400"/>
            <a:ext cx="5638800" cy="707886"/>
          </a:xfrm>
          <a:prstGeom prst="rect">
            <a:avLst/>
          </a:prstGeom>
          <a:noFill/>
        </p:spPr>
        <p:txBody>
          <a:bodyPr wrap="square" rtlCol="0">
            <a:spAutoFit/>
          </a:bodyPr>
          <a:lstStyle/>
          <a:p>
            <a:r>
              <a:rPr lang="en-US" sz="2000" b="1" i="1" dirty="0" smtClean="0"/>
              <a:t>Over 2000 CDL holders in Greensboro, Winston-Salem area</a:t>
            </a:r>
            <a:endParaRPr lang="en-US" sz="2000" b="1" i="1" dirty="0"/>
          </a:p>
        </p:txBody>
      </p:sp>
    </p:spTree>
    <p:extLst>
      <p:ext uri="{BB962C8B-B14F-4D97-AF65-F5344CB8AC3E}">
        <p14:creationId xmlns:p14="http://schemas.microsoft.com/office/powerpoint/2010/main" val="23504187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76600" y="5943600"/>
            <a:ext cx="5638800" cy="400110"/>
          </a:xfrm>
          <a:prstGeom prst="rect">
            <a:avLst/>
          </a:prstGeom>
          <a:noFill/>
        </p:spPr>
        <p:txBody>
          <a:bodyPr wrap="square" rtlCol="0">
            <a:spAutoFit/>
          </a:bodyPr>
          <a:lstStyle/>
          <a:p>
            <a:r>
              <a:rPr lang="en-US" sz="2000" b="1" i="1" dirty="0" smtClean="0"/>
              <a:t>CDL </a:t>
            </a:r>
            <a:r>
              <a:rPr lang="en-US" sz="2000" b="1" i="1" dirty="0" smtClean="0"/>
              <a:t>A and B in Southwest </a:t>
            </a:r>
            <a:r>
              <a:rPr lang="en-US" sz="2000" b="1" i="1" dirty="0" smtClean="0"/>
              <a:t>NY – getting # </a:t>
            </a:r>
            <a:endParaRPr lang="en-US" sz="2000" b="1" i="1"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2139" b="31111"/>
          <a:stretch/>
        </p:blipFill>
        <p:spPr>
          <a:xfrm>
            <a:off x="0" y="381000"/>
            <a:ext cx="9144000" cy="4009824"/>
          </a:xfrm>
          <a:prstGeom prst="rect">
            <a:avLst/>
          </a:prstGeom>
        </p:spPr>
      </p:pic>
      <p:sp>
        <p:nvSpPr>
          <p:cNvPr id="4" name="TextBox 3"/>
          <p:cNvSpPr txBox="1"/>
          <p:nvPr/>
        </p:nvSpPr>
        <p:spPr>
          <a:xfrm>
            <a:off x="564107" y="4465008"/>
            <a:ext cx="7315200" cy="369332"/>
          </a:xfrm>
          <a:prstGeom prst="rect">
            <a:avLst/>
          </a:prstGeom>
          <a:noFill/>
        </p:spPr>
        <p:txBody>
          <a:bodyPr wrap="square" rtlCol="0">
            <a:spAutoFit/>
          </a:bodyPr>
          <a:lstStyle/>
          <a:p>
            <a:r>
              <a:rPr lang="en-US" sz="1800" dirty="0" smtClean="0">
                <a:latin typeface="Calibri Light" panose="020F0302020204030204" pitchFamily="34" charset="0"/>
              </a:rPr>
              <a:t>5 drivers out of 11 hired within 3-10 months in 2014</a:t>
            </a:r>
            <a:endParaRPr lang="en-US" sz="1800" dirty="0">
              <a:latin typeface="Calibri Light" panose="020F0302020204030204" pitchFamily="34" charset="0"/>
            </a:endParaRPr>
          </a:p>
        </p:txBody>
      </p:sp>
    </p:spTree>
    <p:extLst>
      <p:ext uri="{BB962C8B-B14F-4D97-AF65-F5344CB8AC3E}">
        <p14:creationId xmlns:p14="http://schemas.microsoft.com/office/powerpoint/2010/main" val="6280355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3" name="Shape 43"/>
          <p:cNvSpPr txBox="1">
            <a:spLocks noGrp="1"/>
          </p:cNvSpPr>
          <p:nvPr>
            <p:ph idx="1"/>
          </p:nvPr>
        </p:nvSpPr>
        <p:spPr>
          <a:xfrm>
            <a:off x="457200" y="914400"/>
            <a:ext cx="8229600" cy="4525963"/>
          </a:xfrm>
          <a:prstGeom prst="rect">
            <a:avLst/>
          </a:prstGeom>
        </p:spPr>
        <p:txBody>
          <a:bodyPr lIns="91425" tIns="91425" rIns="91425" bIns="91425" anchor="t" anchorCtr="0">
            <a:noAutofit/>
          </a:bodyPr>
          <a:lstStyle/>
          <a:p>
            <a:pPr marL="0" lvl="0" indent="0" rtl="0">
              <a:lnSpc>
                <a:spcPct val="115000"/>
              </a:lnSpc>
              <a:spcBef>
                <a:spcPts val="0"/>
              </a:spcBef>
              <a:buClr>
                <a:schemeClr val="dk1"/>
              </a:buClr>
              <a:buSzPct val="100000"/>
              <a:buFont typeface="Arial"/>
              <a:buNone/>
            </a:pPr>
            <a:r>
              <a:rPr lang="en-US" sz="1400" dirty="0" smtClean="0">
                <a:solidFill>
                  <a:schemeClr val="dk1"/>
                </a:solidFill>
              </a:rPr>
              <a:t>There are </a:t>
            </a:r>
            <a:r>
              <a:rPr lang="en-US" sz="1400" dirty="0">
                <a:solidFill>
                  <a:schemeClr val="dk1"/>
                </a:solidFill>
              </a:rPr>
              <a:t>many </a:t>
            </a:r>
            <a:r>
              <a:rPr lang="en-US" sz="1400" dirty="0" smtClean="0">
                <a:solidFill>
                  <a:schemeClr val="dk1"/>
                </a:solidFill>
              </a:rPr>
              <a:t>reasons </a:t>
            </a:r>
            <a:r>
              <a:rPr lang="en-US" sz="1400" dirty="0">
                <a:solidFill>
                  <a:schemeClr val="dk1"/>
                </a:solidFill>
              </a:rPr>
              <a:t>for the nation wide storage of truck </a:t>
            </a:r>
            <a:r>
              <a:rPr lang="en-US" sz="1400" dirty="0" smtClean="0">
                <a:solidFill>
                  <a:schemeClr val="dk1"/>
                </a:solidFill>
              </a:rPr>
              <a:t>drivers. The </a:t>
            </a:r>
            <a:r>
              <a:rPr lang="en-US" sz="1400" dirty="0">
                <a:solidFill>
                  <a:schemeClr val="dk1"/>
                </a:solidFill>
              </a:rPr>
              <a:t>average age of a truck driver in the US is 55 years old according to </a:t>
            </a:r>
            <a:r>
              <a:rPr lang="en-US" sz="1400" dirty="0" smtClean="0">
                <a:solidFill>
                  <a:schemeClr val="dk1"/>
                </a:solidFill>
              </a:rPr>
              <a:t>t he </a:t>
            </a:r>
            <a:r>
              <a:rPr lang="en-US" sz="1400" dirty="0">
                <a:solidFill>
                  <a:schemeClr val="dk1"/>
                </a:solidFill>
              </a:rPr>
              <a:t>Bureau of Labor Statistics. Driving truck isn’t a “dream job” it’s extremely hard work and being away from family and friends isn’t a life for everyone. Most of the younger workers are opting for construction, mining, and other skilled labor jobs where they are home more and have an increase in pay. </a:t>
            </a:r>
          </a:p>
          <a:p>
            <a:pPr marL="0" lvl="0" indent="0" rtl="0">
              <a:lnSpc>
                <a:spcPct val="115000"/>
              </a:lnSpc>
              <a:spcBef>
                <a:spcPts val="0"/>
              </a:spcBef>
              <a:buClr>
                <a:schemeClr val="dk1"/>
              </a:buClr>
              <a:buSzPct val="100000"/>
              <a:buFont typeface="Arial"/>
              <a:buNone/>
            </a:pPr>
            <a:endParaRPr lang="en-US" sz="1400" dirty="0">
              <a:solidFill>
                <a:schemeClr val="dk1"/>
              </a:solidFill>
            </a:endParaRPr>
          </a:p>
          <a:p>
            <a:pPr marL="0" lvl="0" indent="0" rtl="0">
              <a:lnSpc>
                <a:spcPct val="115000"/>
              </a:lnSpc>
              <a:spcBef>
                <a:spcPts val="0"/>
              </a:spcBef>
              <a:buClr>
                <a:schemeClr val="dk1"/>
              </a:buClr>
              <a:buSzPct val="100000"/>
              <a:buFont typeface="Arial"/>
              <a:buNone/>
            </a:pPr>
            <a:r>
              <a:rPr lang="en-US" sz="1400" dirty="0" smtClean="0">
                <a:solidFill>
                  <a:schemeClr val="dk1"/>
                </a:solidFill>
              </a:rPr>
              <a:t>The </a:t>
            </a:r>
            <a:r>
              <a:rPr lang="en-US" sz="1400" dirty="0">
                <a:solidFill>
                  <a:schemeClr val="dk1"/>
                </a:solidFill>
              </a:rPr>
              <a:t>biggest issue with keeping truck drives is the smaller wages. In 2013 the average U.S. tractor-trailer drivers annual wage was $40,940, 11.8% below the U.S. national average yearly wage of $46,440 according to the U.S. Bureau of Labor Statistics. Trucking wages have increased much more slowly than the rest of the U.S. salary, steering people away from the industry. </a:t>
            </a:r>
          </a:p>
          <a:p>
            <a:pPr marL="0" lvl="0" indent="0">
              <a:lnSpc>
                <a:spcPct val="115000"/>
              </a:lnSpc>
              <a:spcBef>
                <a:spcPts val="0"/>
              </a:spcBef>
              <a:buClr>
                <a:schemeClr val="dk1"/>
              </a:buClr>
              <a:buSzPct val="100000"/>
              <a:buFont typeface="Arial"/>
              <a:buNone/>
            </a:pPr>
            <a:r>
              <a:rPr lang="en-US" sz="1400" dirty="0">
                <a:solidFill>
                  <a:schemeClr val="dk1"/>
                </a:solidFill>
              </a:rPr>
              <a:t>	</a:t>
            </a:r>
          </a:p>
          <a:p>
            <a:pPr marL="0" lvl="0" indent="0">
              <a:lnSpc>
                <a:spcPct val="115000"/>
              </a:lnSpc>
              <a:spcBef>
                <a:spcPts val="0"/>
              </a:spcBef>
              <a:buClr>
                <a:schemeClr val="dk1"/>
              </a:buClr>
              <a:buSzPct val="100000"/>
              <a:buFont typeface="Arial"/>
              <a:buNone/>
            </a:pPr>
            <a:r>
              <a:rPr lang="en-US" sz="1400" dirty="0" smtClean="0">
                <a:solidFill>
                  <a:schemeClr val="dk1"/>
                </a:solidFill>
              </a:rPr>
              <a:t>Another </a:t>
            </a:r>
            <a:r>
              <a:rPr lang="en-US" sz="1400" dirty="0">
                <a:solidFill>
                  <a:schemeClr val="dk1"/>
                </a:solidFill>
              </a:rPr>
              <a:t>problem companies are dealing with is the turnover of drivers. Many carriers may go through 3-4 new drives to obtain one that sticks with the company. The turnover rate is lower for small fleets then the big carries at 82% compared to 92%. The high turnover rate is in part to drivers getting their feet wet in the industry and then some move on when they are highly recruited by others. These are some of the major problems the industry is facing as a whole over the last few years in trying to acquire more/new drives and keep them in their company. </a:t>
            </a:r>
          </a:p>
        </p:txBody>
      </p:sp>
      <p:sp>
        <p:nvSpPr>
          <p:cNvPr id="42" name="Shape 42"/>
          <p:cNvSpPr txBox="1">
            <a:spLocks noGrp="1"/>
          </p:cNvSpPr>
          <p:nvPr>
            <p:ph type="title"/>
          </p:nvPr>
        </p:nvSpPr>
        <p:spPr>
          <a:xfrm>
            <a:off x="36394" y="4549"/>
            <a:ext cx="8991600" cy="1143000"/>
          </a:xfrm>
          <a:prstGeom prst="rect">
            <a:avLst/>
          </a:prstGeom>
        </p:spPr>
        <p:txBody>
          <a:bodyPr lIns="91425" tIns="91425" rIns="91425" bIns="91425" anchor="ctr" anchorCtr="0">
            <a:noAutofit/>
          </a:bodyPr>
          <a:lstStyle/>
          <a:p>
            <a:pPr>
              <a:spcBef>
                <a:spcPts val="0"/>
              </a:spcBef>
              <a:buNone/>
            </a:pPr>
            <a:r>
              <a:rPr lang="en-US" sz="4000" dirty="0">
                <a:ea typeface="Georgia"/>
                <a:cs typeface="Georgia"/>
                <a:sym typeface="Georgia"/>
              </a:rPr>
              <a:t>Why is there a shortage </a:t>
            </a:r>
            <a:r>
              <a:rPr lang="en-US" sz="4000" dirty="0" smtClean="0">
                <a:ea typeface="Georgia"/>
                <a:cs typeface="Georgia"/>
                <a:sym typeface="Georgia"/>
              </a:rPr>
              <a:t>of drivers</a:t>
            </a:r>
            <a:r>
              <a:rPr lang="en-US" sz="4000" dirty="0">
                <a:ea typeface="Georgia"/>
                <a:cs typeface="Georgia"/>
                <a:sym typeface="Georgia"/>
              </a:rPr>
              <a:t>?</a:t>
            </a:r>
          </a:p>
        </p:txBody>
      </p: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05200" y="6172200"/>
            <a:ext cx="5638800" cy="400110"/>
          </a:xfrm>
          <a:prstGeom prst="rect">
            <a:avLst/>
          </a:prstGeom>
          <a:noFill/>
        </p:spPr>
        <p:txBody>
          <a:bodyPr wrap="square" rtlCol="0">
            <a:spAutoFit/>
          </a:bodyPr>
          <a:lstStyle/>
          <a:p>
            <a:r>
              <a:rPr lang="en-US" sz="2000" b="1" i="1" dirty="0" smtClean="0"/>
              <a:t>Southwest NY and Northwest PA</a:t>
            </a:r>
            <a:endParaRPr lang="en-US" sz="2000" b="1" i="1" dirty="0"/>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12139" b="31111"/>
          <a:stretch/>
        </p:blipFill>
        <p:spPr>
          <a:xfrm>
            <a:off x="253621" y="152400"/>
            <a:ext cx="6858000" cy="3007368"/>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468" t="10344" r="19991" b="31112"/>
          <a:stretch/>
        </p:blipFill>
        <p:spPr>
          <a:xfrm>
            <a:off x="1091978" y="3168867"/>
            <a:ext cx="4826443" cy="2852619"/>
          </a:xfrm>
          <a:prstGeom prst="rect">
            <a:avLst/>
          </a:prstGeom>
        </p:spPr>
      </p:pic>
      <p:sp>
        <p:nvSpPr>
          <p:cNvPr id="2" name="Rectangle 1"/>
          <p:cNvSpPr/>
          <p:nvPr/>
        </p:nvSpPr>
        <p:spPr>
          <a:xfrm rot="3337209">
            <a:off x="2359275" y="443663"/>
            <a:ext cx="3968248" cy="54849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858000" y="4267200"/>
            <a:ext cx="1981200" cy="1569660"/>
          </a:xfrm>
          <a:prstGeom prst="rect">
            <a:avLst/>
          </a:prstGeom>
          <a:noFill/>
          <a:ln w="57150">
            <a:solidFill>
              <a:srgbClr val="0070C0"/>
            </a:solidFill>
          </a:ln>
        </p:spPr>
        <p:txBody>
          <a:bodyPr wrap="square" rtlCol="0">
            <a:spAutoFit/>
          </a:bodyPr>
          <a:lstStyle/>
          <a:p>
            <a:pPr lvl="2"/>
            <a:r>
              <a:rPr lang="en-US" sz="2400" b="1" dirty="0" smtClean="0">
                <a:latin typeface="+mn-lt"/>
              </a:rPr>
              <a:t>This is now the State of Barber… next slide</a:t>
            </a:r>
            <a:endParaRPr lang="en-US" sz="2400" b="1" dirty="0">
              <a:latin typeface="+mn-lt"/>
            </a:endParaRPr>
          </a:p>
        </p:txBody>
      </p:sp>
    </p:spTree>
    <p:extLst>
      <p:ext uri="{BB962C8B-B14F-4D97-AF65-F5344CB8AC3E}">
        <p14:creationId xmlns:p14="http://schemas.microsoft.com/office/powerpoint/2010/main" val="4057111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381000"/>
            <a:ext cx="8382000" cy="892552"/>
          </a:xfrm>
          <a:prstGeom prst="rect">
            <a:avLst/>
          </a:prstGeom>
          <a:noFill/>
        </p:spPr>
        <p:txBody>
          <a:bodyPr wrap="square" rtlCol="0">
            <a:spAutoFit/>
          </a:bodyPr>
          <a:lstStyle/>
          <a:p>
            <a:r>
              <a:rPr lang="en-US" sz="2000" b="1" i="1" dirty="0" smtClean="0"/>
              <a:t>The State of Barber: southwest NY and Northwest PA</a:t>
            </a:r>
          </a:p>
          <a:p>
            <a:r>
              <a:rPr lang="en-US" sz="1600" dirty="0" smtClean="0">
                <a:latin typeface="Calibri Light" panose="020F0302020204030204" pitchFamily="34" charset="0"/>
              </a:rPr>
              <a:t>Eastern PA from Clearfield up north to </a:t>
            </a:r>
            <a:r>
              <a:rPr lang="en-US" sz="1600" dirty="0" err="1" smtClean="0">
                <a:latin typeface="Calibri Light" panose="020F0302020204030204" pitchFamily="34" charset="0"/>
              </a:rPr>
              <a:t>Rt</a:t>
            </a:r>
            <a:r>
              <a:rPr lang="en-US" sz="1600" dirty="0" smtClean="0">
                <a:latin typeface="Calibri Light" panose="020F0302020204030204" pitchFamily="34" charset="0"/>
              </a:rPr>
              <a:t> 390, continues to southern part of Buffalo metro, down I-90 to Erie, and southern border lines out from Corry to Indiana Pa.</a:t>
            </a:r>
            <a:endParaRPr lang="en-US" dirty="0">
              <a:latin typeface="Calibri Light" panose="020F0302020204030204" pitchFamily="34" charset="0"/>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 t="11301" r="10744" b="5533"/>
          <a:stretch/>
        </p:blipFill>
        <p:spPr bwMode="auto">
          <a:xfrm>
            <a:off x="1" y="1201004"/>
            <a:ext cx="8911988" cy="4667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Connector 5"/>
          <p:cNvCxnSpPr/>
          <p:nvPr/>
        </p:nvCxnSpPr>
        <p:spPr>
          <a:xfrm flipH="1">
            <a:off x="6324600" y="2286000"/>
            <a:ext cx="2209800" cy="3505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flipV="1">
            <a:off x="6400800" y="1447800"/>
            <a:ext cx="2133602" cy="8382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3962400" y="1447800"/>
            <a:ext cx="2438401" cy="17526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3962400" y="3200400"/>
            <a:ext cx="2362201" cy="25908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3048000" y="3352800"/>
            <a:ext cx="1524000" cy="16002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6686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t>Content marketing</a:t>
            </a:r>
            <a:endParaRPr lang="en-US" sz="6000" dirty="0"/>
          </a:p>
        </p:txBody>
      </p:sp>
      <p:sp>
        <p:nvSpPr>
          <p:cNvPr id="3" name="Text Placeholder 2"/>
          <p:cNvSpPr>
            <a:spLocks noGrp="1"/>
          </p:cNvSpPr>
          <p:nvPr>
            <p:ph type="body" idx="1"/>
          </p:nvPr>
        </p:nvSpPr>
        <p:spPr>
          <a:xfrm>
            <a:off x="3922713" y="2931712"/>
            <a:ext cx="4572000" cy="1716488"/>
          </a:xfrm>
        </p:spPr>
        <p:txBody>
          <a:bodyPr>
            <a:normAutofit/>
          </a:bodyPr>
          <a:lstStyle/>
          <a:p>
            <a:r>
              <a:rPr lang="en-US" dirty="0" smtClean="0"/>
              <a:t>Target mindset</a:t>
            </a:r>
          </a:p>
          <a:p>
            <a:r>
              <a:rPr lang="en-US" dirty="0" smtClean="0"/>
              <a:t>Positioning</a:t>
            </a:r>
          </a:p>
          <a:p>
            <a:r>
              <a:rPr lang="en-US" dirty="0" smtClean="0"/>
              <a:t>Key Supporting Messages</a:t>
            </a:r>
          </a:p>
          <a:p>
            <a:r>
              <a:rPr lang="en-US" dirty="0" smtClean="0"/>
              <a:t>Communication Guidelines</a:t>
            </a:r>
            <a:endParaRPr lang="en-US" dirty="0"/>
          </a:p>
        </p:txBody>
      </p:sp>
    </p:spTree>
    <p:extLst>
      <p:ext uri="{BB962C8B-B14F-4D97-AF65-F5344CB8AC3E}">
        <p14:creationId xmlns:p14="http://schemas.microsoft.com/office/powerpoint/2010/main" val="17535754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2050" name="Picture 2" descr="http://www.responsiveinboundmarketing.com/hs-fs/hub/389011/file-1454204620-jpg/Inbound_Funn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650838"/>
            <a:ext cx="6011883" cy="5325963"/>
          </a:xfrm>
          <a:prstGeom prst="rect">
            <a:avLst/>
          </a:prstGeom>
          <a:noFill/>
          <a:extLst>
            <a:ext uri="{909E8E84-426E-40DD-AFC4-6F175D3DCCD1}">
              <a14:hiddenFill xmlns:a14="http://schemas.microsoft.com/office/drawing/2010/main">
                <a:solidFill>
                  <a:srgbClr val="FFFFFF"/>
                </a:solidFill>
              </a14:hiddenFill>
            </a:ext>
          </a:extLst>
        </p:spPr>
      </p:pic>
      <p:sp>
        <p:nvSpPr>
          <p:cNvPr id="2" name="Trapezoid 1"/>
          <p:cNvSpPr/>
          <p:nvPr/>
        </p:nvSpPr>
        <p:spPr>
          <a:xfrm rot="6214843">
            <a:off x="1159480" y="967192"/>
            <a:ext cx="1447801" cy="2948049"/>
          </a:xfrm>
          <a:prstGeom prst="trapezoi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rot="693027">
            <a:off x="452794" y="2161843"/>
            <a:ext cx="2916342" cy="707886"/>
          </a:xfrm>
          <a:prstGeom prst="rect">
            <a:avLst/>
          </a:prstGeom>
          <a:noFill/>
        </p:spPr>
        <p:txBody>
          <a:bodyPr wrap="square" rtlCol="0">
            <a:spAutoFit/>
          </a:bodyPr>
          <a:lstStyle/>
          <a:p>
            <a:r>
              <a:rPr lang="en-US" sz="2000" b="1" dirty="0" smtClean="0">
                <a:latin typeface="PT Sans Narrow" panose="020B0506020203020204" pitchFamily="34" charset="0"/>
              </a:rPr>
              <a:t>Internet Marketing Tree &amp; Communications/Advertising</a:t>
            </a:r>
          </a:p>
        </p:txBody>
      </p:sp>
      <p:sp>
        <p:nvSpPr>
          <p:cNvPr id="8" name="Trapezoid 7"/>
          <p:cNvSpPr/>
          <p:nvPr/>
        </p:nvSpPr>
        <p:spPr>
          <a:xfrm rot="5095682">
            <a:off x="1590894" y="3500185"/>
            <a:ext cx="1447801" cy="3405249"/>
          </a:xfrm>
          <a:prstGeom prst="trapezoi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51260" y="3330208"/>
            <a:ext cx="2133600" cy="1215717"/>
          </a:xfrm>
          <a:prstGeom prst="rect">
            <a:avLst/>
          </a:prstGeom>
          <a:noFill/>
        </p:spPr>
        <p:txBody>
          <a:bodyPr wrap="square" rtlCol="0">
            <a:spAutoFit/>
          </a:bodyPr>
          <a:lstStyle/>
          <a:p>
            <a:r>
              <a:rPr lang="en-US" sz="2000" b="1" dirty="0" smtClean="0">
                <a:latin typeface="PT Sans Narrow" panose="020B0506020203020204" pitchFamily="34" charset="0"/>
              </a:rPr>
              <a:t>Micro-website</a:t>
            </a:r>
          </a:p>
          <a:p>
            <a:pPr marL="171450" indent="-171450">
              <a:buFont typeface="Arial" panose="020B0604020202020204" pitchFamily="34" charset="0"/>
              <a:buChar char="•"/>
            </a:pPr>
            <a:r>
              <a:rPr lang="en-US" dirty="0" smtClean="0">
                <a:latin typeface="PT Sans Narrow" panose="020B0506020203020204" pitchFamily="34" charset="0"/>
              </a:rPr>
              <a:t>Contact form</a:t>
            </a:r>
          </a:p>
          <a:p>
            <a:pPr marL="171450" indent="-171450">
              <a:buFont typeface="Arial" panose="020B0604020202020204" pitchFamily="34" charset="0"/>
              <a:buChar char="•"/>
            </a:pPr>
            <a:r>
              <a:rPr lang="en-US" dirty="0" smtClean="0">
                <a:latin typeface="PT Sans Narrow" panose="020B0506020203020204" pitchFamily="34" charset="0"/>
              </a:rPr>
              <a:t>Questionnaire</a:t>
            </a:r>
          </a:p>
          <a:p>
            <a:pPr marL="171450" indent="-171450">
              <a:buFont typeface="Arial" panose="020B0604020202020204" pitchFamily="34" charset="0"/>
              <a:buChar char="•"/>
            </a:pPr>
            <a:r>
              <a:rPr lang="en-US" dirty="0" smtClean="0">
                <a:latin typeface="PT Sans Narrow" panose="020B0506020203020204" pitchFamily="34" charset="0"/>
              </a:rPr>
              <a:t>Application online</a:t>
            </a:r>
          </a:p>
          <a:p>
            <a:endParaRPr lang="en-US" sz="1100" dirty="0" smtClean="0"/>
          </a:p>
        </p:txBody>
      </p:sp>
      <p:sp>
        <p:nvSpPr>
          <p:cNvPr id="10" name="Trapezoid 9"/>
          <p:cNvSpPr/>
          <p:nvPr/>
        </p:nvSpPr>
        <p:spPr>
          <a:xfrm rot="5400000">
            <a:off x="1387924" y="2108285"/>
            <a:ext cx="1447801" cy="3405249"/>
          </a:xfrm>
          <a:prstGeom prst="trapezoid">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rot="21295682">
            <a:off x="773364" y="5002754"/>
            <a:ext cx="3082860" cy="400110"/>
          </a:xfrm>
          <a:prstGeom prst="rect">
            <a:avLst/>
          </a:prstGeom>
          <a:noFill/>
        </p:spPr>
        <p:txBody>
          <a:bodyPr wrap="square" rtlCol="0">
            <a:spAutoFit/>
          </a:bodyPr>
          <a:lstStyle/>
          <a:p>
            <a:r>
              <a:rPr lang="en-US" sz="2000" b="1" dirty="0" smtClean="0">
                <a:latin typeface="PT Sans Narrow" panose="020B0506020203020204" pitchFamily="34" charset="0"/>
              </a:rPr>
              <a:t>Direct Marketing</a:t>
            </a:r>
          </a:p>
        </p:txBody>
      </p:sp>
      <p:pic>
        <p:nvPicPr>
          <p:cNvPr id="12" name="Picture 2" descr="C:\Users\matt\Documents\MCM\Research\infographic-cool stuff\Content marketing\Content-delivery-funnel-infographic2-600x460.jpg"/>
          <p:cNvPicPr>
            <a:picLocks noChangeAspect="1" noChangeArrowheads="1"/>
          </p:cNvPicPr>
          <p:nvPr/>
        </p:nvPicPr>
        <p:blipFill rotWithShape="1">
          <a:blip r:embed="rId4">
            <a:extLst>
              <a:ext uri="{28A0092B-C50C-407E-A947-70E740481C1C}">
                <a14:useLocalDpi xmlns:a14="http://schemas.microsoft.com/office/drawing/2010/main" val="0"/>
              </a:ext>
            </a:extLst>
          </a:blip>
          <a:srcRect l="-1" r="64905" b="50000"/>
          <a:stretch/>
        </p:blipFill>
        <p:spPr bwMode="auto">
          <a:xfrm>
            <a:off x="5236977" y="288396"/>
            <a:ext cx="1938727" cy="21175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8506" y="0"/>
            <a:ext cx="5906988" cy="7086600"/>
          </a:xfrm>
          <a:prstGeom prst="rect">
            <a:avLst/>
          </a:prstGeom>
        </p:spPr>
      </p:pic>
    </p:spTree>
    <p:extLst>
      <p:ext uri="{BB962C8B-B14F-4D97-AF65-F5344CB8AC3E}">
        <p14:creationId xmlns:p14="http://schemas.microsoft.com/office/powerpoint/2010/main" val="8378935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7" name="Shape 127"/>
          <p:cNvSpPr txBox="1">
            <a:spLocks noGrp="1"/>
          </p:cNvSpPr>
          <p:nvPr>
            <p:ph idx="1"/>
          </p:nvPr>
        </p:nvSpPr>
        <p:spPr>
          <a:prstGeom prst="rect">
            <a:avLst/>
          </a:prstGeom>
        </p:spPr>
        <p:txBody>
          <a:bodyPr lIns="91425" tIns="91425" rIns="91425" bIns="91425" anchor="t" anchorCtr="0">
            <a:noAutofit/>
          </a:bodyPr>
          <a:lstStyle/>
          <a:p>
            <a:pPr>
              <a:spcBef>
                <a:spcPts val="0"/>
              </a:spcBef>
              <a:buNone/>
            </a:pPr>
            <a:r>
              <a:rPr lang="en-US" sz="1800" b="1" dirty="0" smtClean="0">
                <a:latin typeface="Georgia" panose="02040502050405020303" pitchFamily="18" charset="0"/>
                <a:ea typeface="Georgia"/>
                <a:cs typeface="Georgia"/>
                <a:sym typeface="Georgia"/>
              </a:rPr>
              <a:t>Recruiting </a:t>
            </a:r>
            <a:r>
              <a:rPr lang="en-US" sz="1800" b="1" dirty="0">
                <a:latin typeface="Georgia" panose="02040502050405020303" pitchFamily="18" charset="0"/>
                <a:ea typeface="Georgia"/>
                <a:cs typeface="Georgia"/>
                <a:sym typeface="Georgia"/>
              </a:rPr>
              <a:t>micro-website with content:</a:t>
            </a:r>
          </a:p>
          <a:p>
            <a:pPr marL="457200" indent="-342900">
              <a:spcBef>
                <a:spcPts val="0"/>
              </a:spcBef>
              <a:buFont typeface="Georgia"/>
              <a:buChar char="•"/>
            </a:pPr>
            <a:r>
              <a:rPr lang="en-US" sz="1800" dirty="0">
                <a:latin typeface="Georgia" panose="02040502050405020303" pitchFamily="18" charset="0"/>
                <a:ea typeface="Georgia"/>
                <a:cs typeface="Georgia"/>
                <a:sym typeface="Georgia"/>
              </a:rPr>
              <a:t>Branding points and slogan messaging</a:t>
            </a:r>
          </a:p>
          <a:p>
            <a:pPr marL="457200" indent="-342900">
              <a:spcBef>
                <a:spcPts val="0"/>
              </a:spcBef>
              <a:buFont typeface="Georgia"/>
              <a:buChar char="•"/>
            </a:pPr>
            <a:r>
              <a:rPr lang="en-US" sz="1800" dirty="0" smtClean="0">
                <a:latin typeface="Georgia" panose="02040502050405020303" pitchFamily="18" charset="0"/>
                <a:ea typeface="Georgia"/>
                <a:cs typeface="Georgia"/>
                <a:sym typeface="Georgia"/>
              </a:rPr>
              <a:t>Specialty </a:t>
            </a:r>
            <a:r>
              <a:rPr lang="en-US" sz="1800" dirty="0">
                <a:latin typeface="Georgia" panose="02040502050405020303" pitchFamily="18" charset="0"/>
                <a:ea typeface="Georgia"/>
                <a:cs typeface="Georgia"/>
                <a:sym typeface="Georgia"/>
              </a:rPr>
              <a:t>flat-bed hauls about the Company</a:t>
            </a:r>
          </a:p>
          <a:p>
            <a:pPr marL="457200" indent="-342900">
              <a:spcBef>
                <a:spcPts val="0"/>
              </a:spcBef>
              <a:buFont typeface="Georgia"/>
              <a:buChar char="•"/>
            </a:pPr>
            <a:r>
              <a:rPr lang="en-US" sz="1800" dirty="0">
                <a:latin typeface="Georgia" panose="02040502050405020303" pitchFamily="18" charset="0"/>
                <a:ea typeface="Georgia"/>
                <a:cs typeface="Georgia"/>
                <a:sym typeface="Georgia"/>
              </a:rPr>
              <a:t>Comparison to other trucking companies or industry negatives; counterpoints to how Barber does not fit those profiles or positively </a:t>
            </a:r>
            <a:r>
              <a:rPr lang="en-US" sz="1800" dirty="0" smtClean="0">
                <a:latin typeface="Georgia" panose="02040502050405020303" pitchFamily="18" charset="0"/>
                <a:ea typeface="Georgia"/>
                <a:cs typeface="Georgia"/>
                <a:sym typeface="Georgia"/>
              </a:rPr>
              <a:t>reinforces </a:t>
            </a:r>
            <a:r>
              <a:rPr lang="en-US" sz="1800" dirty="0">
                <a:latin typeface="Georgia" panose="02040502050405020303" pitchFamily="18" charset="0"/>
                <a:ea typeface="Georgia"/>
                <a:cs typeface="Georgia"/>
                <a:sym typeface="Georgia"/>
              </a:rPr>
              <a:t>our selling points better</a:t>
            </a:r>
          </a:p>
          <a:p>
            <a:pPr marL="457200" indent="-342900">
              <a:spcBef>
                <a:spcPts val="0"/>
              </a:spcBef>
              <a:buFont typeface="Georgia"/>
              <a:buChar char="•"/>
            </a:pPr>
            <a:r>
              <a:rPr lang="en-US" sz="1800" dirty="0">
                <a:latin typeface="Georgia" panose="02040502050405020303" pitchFamily="18" charset="0"/>
                <a:ea typeface="Georgia"/>
                <a:cs typeface="Georgia"/>
                <a:sym typeface="Georgia"/>
              </a:rPr>
              <a:t>Benefits</a:t>
            </a:r>
          </a:p>
          <a:p>
            <a:pPr marL="457200" indent="-342900">
              <a:spcBef>
                <a:spcPts val="0"/>
              </a:spcBef>
              <a:buFont typeface="Georgia"/>
              <a:buChar char="•"/>
            </a:pPr>
            <a:r>
              <a:rPr lang="en-US" sz="1800" dirty="0">
                <a:latin typeface="Georgia" panose="02040502050405020303" pitchFamily="18" charset="0"/>
                <a:ea typeface="Georgia"/>
                <a:cs typeface="Georgia"/>
                <a:sym typeface="Georgia"/>
              </a:rPr>
              <a:t>Pay scale</a:t>
            </a:r>
          </a:p>
          <a:p>
            <a:pPr marL="457200" indent="-342900">
              <a:spcBef>
                <a:spcPts val="0"/>
              </a:spcBef>
              <a:buFont typeface="Georgia"/>
              <a:buChar char="•"/>
            </a:pPr>
            <a:r>
              <a:rPr lang="en-US" sz="1800" dirty="0">
                <a:latin typeface="Georgia" panose="02040502050405020303" pitchFamily="18" charset="0"/>
                <a:ea typeface="Georgia"/>
                <a:cs typeface="Georgia"/>
                <a:sym typeface="Georgia"/>
              </a:rPr>
              <a:t>Testimonials</a:t>
            </a:r>
          </a:p>
          <a:p>
            <a:pPr marL="457200" indent="-342900">
              <a:spcBef>
                <a:spcPts val="0"/>
              </a:spcBef>
              <a:buFont typeface="Georgia"/>
              <a:buChar char="•"/>
            </a:pPr>
            <a:r>
              <a:rPr lang="en-US" sz="1800" dirty="0">
                <a:latin typeface="Georgia" panose="02040502050405020303" pitchFamily="18" charset="0"/>
                <a:ea typeface="Georgia"/>
                <a:cs typeface="Georgia"/>
                <a:sym typeface="Georgia"/>
              </a:rPr>
              <a:t>Contact</a:t>
            </a:r>
          </a:p>
          <a:p>
            <a:pPr marL="914400" lvl="1" indent="-342900">
              <a:spcBef>
                <a:spcPts val="0"/>
              </a:spcBef>
              <a:buFont typeface="Georgia"/>
              <a:buChar char="–"/>
            </a:pPr>
            <a:r>
              <a:rPr lang="en-US" sz="1800" dirty="0">
                <a:latin typeface="Georgia" panose="02040502050405020303" pitchFamily="18" charset="0"/>
                <a:ea typeface="Georgia"/>
                <a:cs typeface="Georgia"/>
                <a:sym typeface="Georgia"/>
              </a:rPr>
              <a:t>Push to drive those interested to submit basic contact info but not a full application</a:t>
            </a:r>
          </a:p>
          <a:p>
            <a:pPr marL="0" indent="0" rtl="0">
              <a:spcBef>
                <a:spcPts val="0"/>
              </a:spcBef>
              <a:buNone/>
            </a:pPr>
            <a:r>
              <a:rPr lang="en-US" sz="1800" b="1" dirty="0">
                <a:latin typeface="Georgia" panose="02040502050405020303" pitchFamily="18" charset="0"/>
                <a:ea typeface="Georgia"/>
                <a:cs typeface="Georgia"/>
                <a:sym typeface="Georgia"/>
              </a:rPr>
              <a:t>Owner Operators</a:t>
            </a:r>
          </a:p>
          <a:p>
            <a:pPr marL="457200" lvl="0" indent="-342900" rtl="0">
              <a:spcBef>
                <a:spcPts val="0"/>
              </a:spcBef>
              <a:buClr>
                <a:schemeClr val="dk1"/>
              </a:buClr>
              <a:buSzPct val="100000"/>
              <a:buFont typeface="Georgia"/>
              <a:buChar char="•"/>
            </a:pPr>
            <a:r>
              <a:rPr lang="en-US" sz="1800" dirty="0">
                <a:latin typeface="Georgia" panose="02040502050405020303" pitchFamily="18" charset="0"/>
                <a:ea typeface="Georgia"/>
                <a:cs typeface="Georgia"/>
                <a:sym typeface="Georgia"/>
              </a:rPr>
              <a:t>Separate landing page: specific info to them with contact form. SEO tags specific to their searches and internet usage.</a:t>
            </a:r>
          </a:p>
        </p:txBody>
      </p:sp>
      <p:sp>
        <p:nvSpPr>
          <p:cNvPr id="126" name="Shape 126"/>
          <p:cNvSpPr txBox="1">
            <a:spLocks noGrp="1"/>
          </p:cNvSpPr>
          <p:nvPr>
            <p:ph type="title"/>
          </p:nvPr>
        </p:nvSpPr>
        <p:spPr>
          <a:prstGeom prst="rect">
            <a:avLst/>
          </a:prstGeom>
        </p:spPr>
        <p:txBody>
          <a:bodyPr lIns="91425" tIns="91425" rIns="91425" bIns="91425" anchor="ctr" anchorCtr="0">
            <a:noAutofit/>
          </a:bodyPr>
          <a:lstStyle/>
          <a:p>
            <a:pPr lvl="0" rtl="0">
              <a:spcBef>
                <a:spcPts val="0"/>
              </a:spcBef>
              <a:buNone/>
            </a:pPr>
            <a:r>
              <a:rPr lang="en-US" sz="4000" dirty="0">
                <a:latin typeface="Lucida Sans Unicode" panose="020B0602030504020204" pitchFamily="34" charset="0"/>
                <a:ea typeface="Georgia"/>
                <a:cs typeface="Lucida Sans Unicode" panose="020B0602030504020204" pitchFamily="34" charset="0"/>
                <a:sym typeface="Georgia"/>
              </a:rPr>
              <a:t>Micro site</a:t>
            </a:r>
          </a:p>
        </p:txBody>
      </p:sp>
    </p:spTree>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203" y="685800"/>
            <a:ext cx="8932133"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40057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Shorter Contact Card</a:t>
            </a:r>
          </a:p>
          <a:p>
            <a:pPr lvl="1"/>
            <a:r>
              <a:rPr lang="en-US" dirty="0" smtClean="0"/>
              <a:t>Personal info, location, CD or OO</a:t>
            </a:r>
          </a:p>
          <a:p>
            <a:r>
              <a:rPr lang="en-US" dirty="0" smtClean="0"/>
              <a:t>Questionnaire</a:t>
            </a:r>
          </a:p>
          <a:p>
            <a:pPr lvl="1"/>
            <a:r>
              <a:rPr lang="en-US" dirty="0" smtClean="0"/>
              <a:t>Personal info, demographics, short driver info</a:t>
            </a:r>
          </a:p>
          <a:p>
            <a:r>
              <a:rPr lang="en-US" dirty="0" smtClean="0"/>
              <a:t>Online application</a:t>
            </a:r>
            <a:endParaRPr lang="en-US" dirty="0"/>
          </a:p>
        </p:txBody>
      </p:sp>
      <p:sp>
        <p:nvSpPr>
          <p:cNvPr id="3" name="Title 2"/>
          <p:cNvSpPr>
            <a:spLocks noGrp="1"/>
          </p:cNvSpPr>
          <p:nvPr>
            <p:ph type="title"/>
          </p:nvPr>
        </p:nvSpPr>
        <p:spPr/>
        <p:txBody>
          <a:bodyPr>
            <a:normAutofit/>
          </a:bodyPr>
          <a:lstStyle/>
          <a:p>
            <a:r>
              <a:rPr lang="en-US" dirty="0" smtClean="0"/>
              <a:t>Contact card and questionnaire</a:t>
            </a:r>
            <a:endParaRPr lang="en-US" dirty="0"/>
          </a:p>
        </p:txBody>
      </p:sp>
    </p:spTree>
    <p:extLst>
      <p:ext uri="{BB962C8B-B14F-4D97-AF65-F5344CB8AC3E}">
        <p14:creationId xmlns:p14="http://schemas.microsoft.com/office/powerpoint/2010/main" val="40180816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9" name="Shape 139"/>
          <p:cNvSpPr txBox="1">
            <a:spLocks noGrp="1"/>
          </p:cNvSpPr>
          <p:nvPr>
            <p:ph idx="1"/>
          </p:nvPr>
        </p:nvSpPr>
        <p:spPr>
          <a:prstGeom prst="rect">
            <a:avLst/>
          </a:prstGeom>
        </p:spPr>
        <p:txBody>
          <a:bodyPr lIns="91425" tIns="91425" rIns="91425" bIns="91425" anchor="t" anchorCtr="0">
            <a:noAutofit/>
          </a:bodyPr>
          <a:lstStyle/>
          <a:p>
            <a:pPr rtl="0">
              <a:spcBef>
                <a:spcPts val="0"/>
              </a:spcBef>
              <a:buNone/>
            </a:pPr>
            <a:r>
              <a:rPr lang="en-US" sz="1800" dirty="0">
                <a:latin typeface="Georgia"/>
                <a:ea typeface="Georgia"/>
                <a:cs typeface="Georgia"/>
                <a:sym typeface="Georgia"/>
              </a:rPr>
              <a:t>Producing </a:t>
            </a:r>
            <a:r>
              <a:rPr lang="en-US" sz="1800" dirty="0" smtClean="0">
                <a:latin typeface="Georgia"/>
                <a:ea typeface="Georgia"/>
                <a:cs typeface="Georgia"/>
                <a:sym typeface="Georgia"/>
              </a:rPr>
              <a:t>1-2 </a:t>
            </a:r>
            <a:r>
              <a:rPr lang="en-US" sz="1800" dirty="0">
                <a:latin typeface="Georgia"/>
                <a:ea typeface="Georgia"/>
                <a:cs typeface="Georgia"/>
                <a:sym typeface="Georgia"/>
              </a:rPr>
              <a:t>minute long recruiting video to use on the microsite</a:t>
            </a:r>
          </a:p>
          <a:p>
            <a:pPr rtl="0">
              <a:spcBef>
                <a:spcPts val="0"/>
              </a:spcBef>
              <a:buNone/>
            </a:pPr>
            <a:endParaRPr lang="en-US" sz="1800" dirty="0" smtClean="0">
              <a:latin typeface="Georgia"/>
              <a:ea typeface="Georgia"/>
              <a:cs typeface="Georgia"/>
              <a:sym typeface="Georgia"/>
            </a:endParaRPr>
          </a:p>
          <a:p>
            <a:pPr rtl="0">
              <a:spcBef>
                <a:spcPts val="0"/>
              </a:spcBef>
              <a:buNone/>
            </a:pPr>
            <a:r>
              <a:rPr lang="en-US" sz="1800" dirty="0" smtClean="0">
                <a:latin typeface="Georgia"/>
                <a:ea typeface="Georgia"/>
                <a:cs typeface="Georgia"/>
                <a:sym typeface="Georgia"/>
              </a:rPr>
              <a:t>Mind Over Media				TMC video example </a:t>
            </a:r>
            <a:endParaRPr lang="en-US" sz="1800" dirty="0">
              <a:latin typeface="Georgia"/>
              <a:ea typeface="Georgia"/>
              <a:cs typeface="Georgia"/>
              <a:sym typeface="Georgia"/>
            </a:endParaRPr>
          </a:p>
        </p:txBody>
      </p:sp>
      <p:sp>
        <p:nvSpPr>
          <p:cNvPr id="138" name="Shape 138"/>
          <p:cNvSpPr txBox="1">
            <a:spLocks noGrp="1"/>
          </p:cNvSpPr>
          <p:nvPr>
            <p:ph type="title"/>
          </p:nvPr>
        </p:nvSpPr>
        <p:spPr>
          <a:prstGeom prst="rect">
            <a:avLst/>
          </a:prstGeom>
        </p:spPr>
        <p:txBody>
          <a:bodyPr lIns="91425" tIns="91425" rIns="91425" bIns="91425" anchor="ctr" anchorCtr="0">
            <a:noAutofit/>
          </a:bodyPr>
          <a:lstStyle/>
          <a:p>
            <a:pPr>
              <a:spcBef>
                <a:spcPts val="0"/>
              </a:spcBef>
              <a:buNone/>
            </a:pPr>
            <a:r>
              <a:rPr lang="en-US" dirty="0" smtClean="0">
                <a:ea typeface="Georgia"/>
                <a:cs typeface="Georgia"/>
                <a:sym typeface="Georgia"/>
              </a:rPr>
              <a:t>Video content </a:t>
            </a:r>
            <a:endParaRPr lang="en-US" dirty="0">
              <a:ea typeface="Georgia"/>
              <a:cs typeface="Georgia"/>
              <a:sym typeface="Georgia"/>
            </a:endParaRPr>
          </a:p>
        </p:txBody>
      </p:sp>
      <p:sp>
        <p:nvSpPr>
          <p:cNvPr id="140" name="Shape 140">
            <a:hlinkClick r:id="rId4"/>
          </p:cNvPr>
          <p:cNvSpPr/>
          <p:nvPr/>
        </p:nvSpPr>
        <p:spPr>
          <a:xfrm>
            <a:off x="762000" y="2810264"/>
            <a:ext cx="3557800" cy="2910175"/>
          </a:xfrm>
          <a:prstGeom prst="rect">
            <a:avLst/>
          </a:prstGeom>
          <a:blipFill>
            <a:blip r:embed="rId5">
              <a:alphaModFix/>
            </a:blip>
            <a:stretch>
              <a:fillRect/>
            </a:stretch>
          </a:blipFill>
          <a:ln>
            <a:noFill/>
          </a:ln>
        </p:spPr>
      </p:sp>
      <p:pic>
        <p:nvPicPr>
          <p:cNvPr id="7" name="hEBwCmKZYfo"/>
          <p:cNvPicPr>
            <a:picLocks noRot="1" noChangeAspect="1"/>
          </p:cNvPicPr>
          <p:nvPr>
            <a:videoFile r:link="rId1"/>
          </p:nvPr>
        </p:nvPicPr>
        <p:blipFill>
          <a:blip r:embed="rId6"/>
          <a:stretch>
            <a:fillRect/>
          </a:stretch>
        </p:blipFill>
        <p:spPr>
          <a:xfrm>
            <a:off x="4648200" y="3648075"/>
            <a:ext cx="3810000" cy="2143125"/>
          </a:xfrm>
          <a:prstGeom prst="rect">
            <a:avLst/>
          </a:prstGeom>
        </p:spPr>
      </p:pic>
    </p:spTree>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r>
              <a:rPr lang="en-US" dirty="0"/>
              <a:t>Truckload Carrier Association (TCA)</a:t>
            </a:r>
          </a:p>
          <a:p>
            <a:pPr marL="109728" indent="0">
              <a:buNone/>
            </a:pPr>
            <a:endParaRPr lang="en-US" dirty="0" smtClean="0"/>
          </a:p>
          <a:p>
            <a:r>
              <a:rPr lang="en-US" dirty="0" smtClean="0"/>
              <a:t>National </a:t>
            </a:r>
            <a:r>
              <a:rPr lang="en-US" dirty="0"/>
              <a:t>Association of Small Trucking Companies (NASTC)</a:t>
            </a:r>
          </a:p>
          <a:p>
            <a:endParaRPr lang="en-US" dirty="0"/>
          </a:p>
          <a:p>
            <a:r>
              <a:rPr lang="en-US" dirty="0" smtClean="0"/>
              <a:t>Owner </a:t>
            </a:r>
            <a:r>
              <a:rPr lang="en-US" dirty="0"/>
              <a:t>Operator Independent Drivers Association (OOIDA)</a:t>
            </a:r>
          </a:p>
          <a:p>
            <a:endParaRPr lang="en-US" dirty="0"/>
          </a:p>
          <a:p>
            <a:r>
              <a:rPr lang="en-US" dirty="0" smtClean="0"/>
              <a:t>We </a:t>
            </a:r>
            <a:r>
              <a:rPr lang="en-US" dirty="0"/>
              <a:t>do work with </a:t>
            </a:r>
            <a:r>
              <a:rPr lang="en-US" dirty="0" err="1"/>
              <a:t>Careerlink</a:t>
            </a:r>
            <a:r>
              <a:rPr lang="en-US" dirty="0"/>
              <a:t> and Workforce Investment Board (WIB) regionally</a:t>
            </a:r>
            <a:r>
              <a:rPr lang="en-US" dirty="0" smtClean="0"/>
              <a:t>.</a:t>
            </a:r>
          </a:p>
          <a:p>
            <a:endParaRPr lang="en-US" dirty="0"/>
          </a:p>
          <a:p>
            <a:r>
              <a:rPr lang="en-US" dirty="0" smtClean="0"/>
              <a:t>Suggested:</a:t>
            </a:r>
          </a:p>
          <a:p>
            <a:pPr lvl="1"/>
            <a:r>
              <a:rPr lang="en-US" dirty="0" smtClean="0"/>
              <a:t>Chautauqua County, NY (</a:t>
            </a:r>
            <a:r>
              <a:rPr lang="en-US" dirty="0" err="1" smtClean="0"/>
              <a:t>Cassadaga</a:t>
            </a:r>
            <a:r>
              <a:rPr lang="en-US" dirty="0" smtClean="0"/>
              <a:t>)  $175 for 5 employees</a:t>
            </a:r>
          </a:p>
          <a:p>
            <a:pPr lvl="1"/>
            <a:r>
              <a:rPr lang="en-US" dirty="0" smtClean="0"/>
              <a:t>Great Mt. Airy Chamber of Commerce </a:t>
            </a:r>
            <a:r>
              <a:rPr lang="en-US" dirty="0"/>
              <a:t/>
            </a:r>
            <a:br>
              <a:rPr lang="en-US" dirty="0"/>
            </a:br>
            <a:endParaRPr lang="en-US" dirty="0"/>
          </a:p>
        </p:txBody>
      </p:sp>
      <p:sp>
        <p:nvSpPr>
          <p:cNvPr id="3" name="Title 2"/>
          <p:cNvSpPr>
            <a:spLocks noGrp="1"/>
          </p:cNvSpPr>
          <p:nvPr>
            <p:ph type="title"/>
          </p:nvPr>
        </p:nvSpPr>
        <p:spPr/>
        <p:txBody>
          <a:bodyPr/>
          <a:lstStyle/>
          <a:p>
            <a:r>
              <a:rPr lang="en-US" dirty="0" smtClean="0"/>
              <a:t>Current Memberships</a:t>
            </a:r>
            <a:endParaRPr lang="en-US" dirty="0"/>
          </a:p>
        </p:txBody>
      </p:sp>
    </p:spTree>
    <p:extLst>
      <p:ext uri="{BB962C8B-B14F-4D97-AF65-F5344CB8AC3E}">
        <p14:creationId xmlns:p14="http://schemas.microsoft.com/office/powerpoint/2010/main" val="1869252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1" name="Shape 61"/>
          <p:cNvSpPr txBox="1">
            <a:spLocks noGrp="1"/>
          </p:cNvSpPr>
          <p:nvPr>
            <p:ph idx="1"/>
          </p:nvPr>
        </p:nvSpPr>
        <p:spPr>
          <a:xfrm>
            <a:off x="914400" y="1371600"/>
            <a:ext cx="8229600" cy="4525963"/>
          </a:xfrm>
          <a:prstGeom prst="rect">
            <a:avLst/>
          </a:prstGeom>
        </p:spPr>
        <p:txBody>
          <a:bodyPr lIns="91425" tIns="91425" rIns="91425" bIns="91425" anchor="t" anchorCtr="0">
            <a:noAutofit/>
          </a:bodyPr>
          <a:lstStyle/>
          <a:p>
            <a:pPr rtl="0">
              <a:spcBef>
                <a:spcPts val="0"/>
              </a:spcBef>
              <a:buNone/>
            </a:pPr>
            <a:r>
              <a:rPr lang="en-US" sz="1600" u="sng" dirty="0" smtClean="0">
                <a:solidFill>
                  <a:schemeClr val="dk1"/>
                </a:solidFill>
                <a:latin typeface="Georgia"/>
                <a:ea typeface="Georgia"/>
                <a:cs typeface="Georgia"/>
                <a:sym typeface="Georgia"/>
              </a:rPr>
              <a:t>Business Insider</a:t>
            </a:r>
          </a:p>
          <a:p>
            <a:pPr>
              <a:spcBef>
                <a:spcPts val="0"/>
              </a:spcBef>
              <a:buNone/>
            </a:pPr>
            <a:r>
              <a:rPr lang="en-US" sz="1600" dirty="0">
                <a:solidFill>
                  <a:schemeClr val="dk1"/>
                </a:solidFill>
                <a:latin typeface="Georgia"/>
                <a:ea typeface="Georgia"/>
                <a:cs typeface="Georgia"/>
                <a:sym typeface="Georgia"/>
              </a:rPr>
              <a:t>“Driver retention is now key” – </a:t>
            </a:r>
            <a:r>
              <a:rPr lang="en-US" sz="1600" dirty="0">
                <a:solidFill>
                  <a:srgbClr val="0070C0"/>
                </a:solidFill>
                <a:latin typeface="Georgia"/>
                <a:ea typeface="Georgia"/>
                <a:cs typeface="Georgia"/>
                <a:sym typeface="Georgia"/>
              </a:rPr>
              <a:t>we’ve included a Retention outline for a plan</a:t>
            </a:r>
          </a:p>
          <a:p>
            <a:pPr rtl="0">
              <a:spcBef>
                <a:spcPts val="0"/>
              </a:spcBef>
              <a:buNone/>
            </a:pPr>
            <a:r>
              <a:rPr lang="en-US" sz="1600" dirty="0" smtClean="0">
                <a:solidFill>
                  <a:schemeClr val="dk1"/>
                </a:solidFill>
                <a:latin typeface="Georgia"/>
                <a:ea typeface="Georgia"/>
                <a:cs typeface="Georgia"/>
                <a:sym typeface="Georgia"/>
              </a:rPr>
              <a:t>“If you keep a driver for 90 days, the [turnover rate] generally drops in half [to 45%].  - </a:t>
            </a:r>
            <a:r>
              <a:rPr lang="en-US" sz="1600" dirty="0" smtClean="0">
                <a:solidFill>
                  <a:srgbClr val="0070C0"/>
                </a:solidFill>
                <a:latin typeface="Georgia"/>
                <a:ea typeface="Georgia"/>
                <a:cs typeface="Georgia"/>
                <a:sym typeface="Georgia"/>
              </a:rPr>
              <a:t>retention outline</a:t>
            </a:r>
          </a:p>
          <a:p>
            <a:pPr rtl="0">
              <a:spcBef>
                <a:spcPts val="0"/>
              </a:spcBef>
              <a:buNone/>
            </a:pPr>
            <a:r>
              <a:rPr lang="en-US" sz="1600" dirty="0" smtClean="0">
                <a:solidFill>
                  <a:schemeClr val="dk1"/>
                </a:solidFill>
                <a:latin typeface="Georgia"/>
                <a:ea typeface="Georgia"/>
                <a:cs typeface="Georgia"/>
                <a:sym typeface="Georgia"/>
              </a:rPr>
              <a:t>“Drivers are jumping from carrier to carrier with no great new influx”- </a:t>
            </a:r>
            <a:r>
              <a:rPr lang="en-US" sz="1600" dirty="0" smtClean="0">
                <a:solidFill>
                  <a:srgbClr val="0070C0"/>
                </a:solidFill>
                <a:latin typeface="Georgia"/>
                <a:ea typeface="Georgia"/>
                <a:cs typeface="Georgia"/>
                <a:sym typeface="Georgia"/>
              </a:rPr>
              <a:t>outdoor marketing along routes</a:t>
            </a:r>
          </a:p>
          <a:p>
            <a:pPr rtl="0">
              <a:spcBef>
                <a:spcPts val="0"/>
              </a:spcBef>
              <a:buNone/>
            </a:pPr>
            <a:r>
              <a:rPr lang="en-US" sz="1600" dirty="0" smtClean="0">
                <a:solidFill>
                  <a:schemeClr val="dk1"/>
                </a:solidFill>
                <a:latin typeface="Georgia"/>
                <a:ea typeface="Georgia"/>
                <a:cs typeface="Georgia"/>
                <a:sym typeface="Georgia"/>
              </a:rPr>
              <a:t>“Drivers want to make more money and they want more home time” – </a:t>
            </a:r>
            <a:r>
              <a:rPr lang="en-US" sz="1600" dirty="0" smtClean="0">
                <a:solidFill>
                  <a:srgbClr val="0070C0"/>
                </a:solidFill>
                <a:latin typeface="Georgia"/>
                <a:ea typeface="Georgia"/>
                <a:cs typeface="Georgia"/>
                <a:sym typeface="Georgia"/>
              </a:rPr>
              <a:t>Barber positioning and messaging</a:t>
            </a:r>
          </a:p>
          <a:p>
            <a:pPr rtl="0">
              <a:spcBef>
                <a:spcPts val="0"/>
              </a:spcBef>
              <a:buNone/>
            </a:pPr>
            <a:endParaRPr lang="en-US" sz="1600" dirty="0">
              <a:solidFill>
                <a:schemeClr val="dk1"/>
              </a:solidFill>
              <a:latin typeface="Georgia"/>
              <a:ea typeface="Georgia"/>
              <a:cs typeface="Georgia"/>
              <a:sym typeface="Georgia"/>
            </a:endParaRPr>
          </a:p>
          <a:p>
            <a:pPr rtl="0">
              <a:spcBef>
                <a:spcPts val="0"/>
              </a:spcBef>
              <a:buNone/>
            </a:pPr>
            <a:r>
              <a:rPr lang="en-US" sz="1600" u="sng" dirty="0" smtClean="0">
                <a:solidFill>
                  <a:schemeClr val="dk1"/>
                </a:solidFill>
                <a:latin typeface="Georgia"/>
                <a:ea typeface="Georgia"/>
                <a:cs typeface="Georgia"/>
                <a:sym typeface="Georgia"/>
              </a:rPr>
              <a:t>Supply Chain Digest</a:t>
            </a:r>
            <a:endParaRPr lang="en-US" sz="1600" dirty="0" smtClean="0">
              <a:solidFill>
                <a:schemeClr val="dk1"/>
              </a:solidFill>
              <a:latin typeface="Georgia"/>
              <a:ea typeface="Georgia"/>
              <a:cs typeface="Georgia"/>
              <a:sym typeface="Georgia"/>
            </a:endParaRPr>
          </a:p>
          <a:p>
            <a:pPr rtl="0">
              <a:spcBef>
                <a:spcPts val="0"/>
              </a:spcBef>
              <a:buNone/>
            </a:pPr>
            <a:r>
              <a:rPr lang="en-US" sz="1600" dirty="0" smtClean="0">
                <a:solidFill>
                  <a:schemeClr val="dk1"/>
                </a:solidFill>
                <a:latin typeface="Georgia"/>
                <a:ea typeface="Georgia"/>
                <a:cs typeface="Georgia"/>
                <a:sym typeface="Georgia"/>
              </a:rPr>
              <a:t>“Turnover lower at smaller carriers; due to family atmosphere”</a:t>
            </a:r>
          </a:p>
          <a:p>
            <a:pPr rtl="0">
              <a:spcBef>
                <a:spcPts val="0"/>
              </a:spcBef>
              <a:buNone/>
            </a:pPr>
            <a:r>
              <a:rPr lang="en-US" sz="1600" dirty="0" smtClean="0">
                <a:solidFill>
                  <a:schemeClr val="dk1"/>
                </a:solidFill>
                <a:latin typeface="Georgia"/>
                <a:ea typeface="Georgia"/>
                <a:cs typeface="Georgia"/>
                <a:sym typeface="Georgia"/>
              </a:rPr>
              <a:t>“Drivers get their feet wet in the industry and then some move on when they are highly recruited by others” – Segments picked</a:t>
            </a:r>
          </a:p>
          <a:p>
            <a:pPr rtl="0">
              <a:spcBef>
                <a:spcPts val="0"/>
              </a:spcBef>
              <a:buNone/>
            </a:pPr>
            <a:endParaRPr lang="en-US" sz="1600" dirty="0">
              <a:solidFill>
                <a:schemeClr val="dk1"/>
              </a:solidFill>
              <a:latin typeface="Georgia"/>
              <a:ea typeface="Georgia"/>
              <a:cs typeface="Georgia"/>
              <a:sym typeface="Georgia"/>
            </a:endParaRPr>
          </a:p>
          <a:p>
            <a:pPr rtl="0">
              <a:spcBef>
                <a:spcPts val="0"/>
              </a:spcBef>
              <a:buNone/>
            </a:pPr>
            <a:r>
              <a:rPr lang="en-US" sz="1600" u="sng" dirty="0" smtClean="0">
                <a:solidFill>
                  <a:schemeClr val="dk1"/>
                </a:solidFill>
                <a:latin typeface="Georgia"/>
                <a:ea typeface="Georgia"/>
                <a:cs typeface="Georgia"/>
                <a:sym typeface="Georgia"/>
              </a:rPr>
              <a:t>CNN: driver shortage</a:t>
            </a:r>
          </a:p>
          <a:p>
            <a:pPr rtl="0">
              <a:spcBef>
                <a:spcPts val="0"/>
              </a:spcBef>
              <a:buNone/>
            </a:pPr>
            <a:r>
              <a:rPr lang="en-US" sz="1600" dirty="0" smtClean="0">
                <a:solidFill>
                  <a:schemeClr val="dk1"/>
                </a:solidFill>
                <a:latin typeface="Georgia"/>
                <a:ea typeface="Georgia"/>
                <a:cs typeface="Georgia"/>
                <a:sym typeface="Georgia"/>
              </a:rPr>
              <a:t>“Some are opting for higher paying jobs in construction and shale oil”</a:t>
            </a:r>
          </a:p>
          <a:p>
            <a:pPr rtl="0">
              <a:spcBef>
                <a:spcPts val="0"/>
              </a:spcBef>
              <a:buNone/>
            </a:pPr>
            <a:r>
              <a:rPr lang="en-US" sz="1600" dirty="0" smtClean="0">
                <a:solidFill>
                  <a:schemeClr val="dk1"/>
                </a:solidFill>
                <a:latin typeface="Georgia"/>
                <a:ea typeface="Georgia"/>
                <a:cs typeface="Georgia"/>
                <a:sym typeface="Georgia"/>
              </a:rPr>
              <a:t>“All of trucking: poor working conditions, over-worked, underpaid, high health and safety risks” –</a:t>
            </a:r>
            <a:r>
              <a:rPr lang="en-US" sz="1600" dirty="0" smtClean="0">
                <a:solidFill>
                  <a:srgbClr val="0070C0"/>
                </a:solidFill>
                <a:latin typeface="Georgia"/>
                <a:ea typeface="Georgia"/>
                <a:cs typeface="Georgia"/>
                <a:sym typeface="Georgia"/>
              </a:rPr>
              <a:t>Barber benefits and selling points to address on micro-website for recruiting new drivers</a:t>
            </a:r>
            <a:endParaRPr lang="en-US" sz="1600" dirty="0">
              <a:solidFill>
                <a:schemeClr val="dk1"/>
              </a:solidFill>
              <a:latin typeface="Georgia"/>
              <a:ea typeface="Georgia"/>
              <a:cs typeface="Georgia"/>
              <a:sym typeface="Georgia"/>
            </a:endParaRPr>
          </a:p>
        </p:txBody>
      </p:sp>
      <p:sp>
        <p:nvSpPr>
          <p:cNvPr id="60" name="Shape 60"/>
          <p:cNvSpPr txBox="1">
            <a:spLocks noGrp="1"/>
          </p:cNvSpPr>
          <p:nvPr>
            <p:ph type="title"/>
          </p:nvPr>
        </p:nvSpPr>
        <p:spPr>
          <a:prstGeom prst="rect">
            <a:avLst/>
          </a:prstGeom>
        </p:spPr>
        <p:txBody>
          <a:bodyPr lIns="91425" tIns="91425" rIns="91425" bIns="91425" anchor="ctr" anchorCtr="0">
            <a:noAutofit/>
          </a:bodyPr>
          <a:lstStyle/>
          <a:p>
            <a:pPr>
              <a:spcBef>
                <a:spcPts val="0"/>
              </a:spcBef>
              <a:buNone/>
            </a:pPr>
            <a:r>
              <a:rPr lang="en-US" sz="4000" dirty="0">
                <a:solidFill>
                  <a:schemeClr val="dk1"/>
                </a:solidFill>
                <a:ea typeface="Georgia"/>
                <a:cs typeface="Georgia"/>
                <a:sym typeface="Georgia"/>
              </a:rPr>
              <a:t>Positioning and </a:t>
            </a:r>
            <a:r>
              <a:rPr lang="en-US" sz="4000" dirty="0" smtClean="0">
                <a:solidFill>
                  <a:schemeClr val="dk1"/>
                </a:solidFill>
                <a:ea typeface="Georgia"/>
                <a:cs typeface="Georgia"/>
                <a:sym typeface="Georgia"/>
              </a:rPr>
              <a:t>Branding to address from Research</a:t>
            </a:r>
            <a:endParaRPr lang="en-US" sz="4000" dirty="0">
              <a:solidFill>
                <a:schemeClr val="dk1"/>
              </a:solidFill>
              <a:ea typeface="Georgia"/>
              <a:cs typeface="Georgia"/>
              <a:sym typeface="Georgia"/>
            </a:endParaRPr>
          </a:p>
        </p:txBody>
      </p:sp>
    </p:spTree>
    <p:extLst>
      <p:ext uri="{BB962C8B-B14F-4D97-AF65-F5344CB8AC3E}">
        <p14:creationId xmlns:p14="http://schemas.microsoft.com/office/powerpoint/2010/main" val="707451194"/>
      </p:ext>
    </p:extLst>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6000" dirty="0" smtClean="0"/>
              <a:t>Marketing communications</a:t>
            </a:r>
            <a:endParaRPr lang="en-US" sz="6000" dirty="0"/>
          </a:p>
        </p:txBody>
      </p:sp>
      <p:sp>
        <p:nvSpPr>
          <p:cNvPr id="3" name="Text Placeholder 2"/>
          <p:cNvSpPr>
            <a:spLocks noGrp="1"/>
          </p:cNvSpPr>
          <p:nvPr>
            <p:ph type="body" idx="1"/>
          </p:nvPr>
        </p:nvSpPr>
        <p:spPr>
          <a:xfrm>
            <a:off x="3922713" y="2931712"/>
            <a:ext cx="4572000" cy="1716488"/>
          </a:xfrm>
        </p:spPr>
        <p:txBody>
          <a:bodyPr>
            <a:normAutofit fontScale="92500" lnSpcReduction="10000"/>
          </a:bodyPr>
          <a:lstStyle/>
          <a:p>
            <a:r>
              <a:rPr lang="en-US" dirty="0" smtClean="0"/>
              <a:t>Advertising</a:t>
            </a:r>
            <a:endParaRPr lang="en-US" dirty="0"/>
          </a:p>
          <a:p>
            <a:r>
              <a:rPr lang="en-US" dirty="0"/>
              <a:t>Direct Marketing</a:t>
            </a:r>
          </a:p>
          <a:p>
            <a:r>
              <a:rPr lang="en-US" dirty="0" smtClean="0"/>
              <a:t>Promotional</a:t>
            </a:r>
            <a:endParaRPr lang="en-US" dirty="0"/>
          </a:p>
          <a:p>
            <a:r>
              <a:rPr lang="en-US" dirty="0"/>
              <a:t>Community </a:t>
            </a:r>
            <a:r>
              <a:rPr lang="en-US" dirty="0" smtClean="0"/>
              <a:t>Awareness, Events and Publicity</a:t>
            </a:r>
            <a:endParaRPr lang="en-US" dirty="0"/>
          </a:p>
        </p:txBody>
      </p:sp>
    </p:spTree>
    <p:extLst>
      <p:ext uri="{BB962C8B-B14F-4D97-AF65-F5344CB8AC3E}">
        <p14:creationId xmlns:p14="http://schemas.microsoft.com/office/powerpoint/2010/main" val="17535754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590800"/>
            <a:ext cx="8229600" cy="1676400"/>
          </a:xfrm>
        </p:spPr>
        <p:txBody>
          <a:bodyPr>
            <a:normAutofit/>
          </a:bodyPr>
          <a:lstStyle/>
          <a:p>
            <a:pPr lvl="0">
              <a:spcBef>
                <a:spcPts val="400"/>
              </a:spcBef>
            </a:pPr>
            <a:r>
              <a:rPr lang="en-US" dirty="0" smtClean="0"/>
              <a:t>Advertising</a:t>
            </a:r>
            <a:br>
              <a:rPr lang="en-US" dirty="0" smtClean="0"/>
            </a:br>
            <a:r>
              <a:rPr lang="en-US" sz="2100" b="0" dirty="0" smtClean="0">
                <a:solidFill>
                  <a:prstClr val="white"/>
                </a:solidFill>
                <a:effectLst/>
                <a:ea typeface="+mn-ea"/>
                <a:cs typeface="+mn-cs"/>
              </a:rPr>
              <a:t>The outbound or push strategy to gain new inquiries</a:t>
            </a:r>
            <a:endParaRPr lang="en-US" dirty="0"/>
          </a:p>
        </p:txBody>
      </p:sp>
    </p:spTree>
    <p:extLst>
      <p:ext uri="{BB962C8B-B14F-4D97-AF65-F5344CB8AC3E}">
        <p14:creationId xmlns:p14="http://schemas.microsoft.com/office/powerpoint/2010/main" val="38985184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2" name="Shape 152"/>
          <p:cNvSpPr txBox="1">
            <a:spLocks noGrp="1"/>
          </p:cNvSpPr>
          <p:nvPr>
            <p:ph idx="1"/>
          </p:nvPr>
        </p:nvSpPr>
        <p:spPr>
          <a:prstGeom prst="rect">
            <a:avLst/>
          </a:prstGeom>
        </p:spPr>
        <p:txBody>
          <a:bodyPr lIns="91425" tIns="91425" rIns="91425" bIns="91425" anchor="t" anchorCtr="0">
            <a:noAutofit/>
          </a:bodyPr>
          <a:lstStyle/>
          <a:p>
            <a:pPr rtl="0">
              <a:spcBef>
                <a:spcPts val="0"/>
              </a:spcBef>
              <a:buNone/>
            </a:pPr>
            <a:r>
              <a:rPr lang="en-US" sz="1800" dirty="0">
                <a:latin typeface="Georgia"/>
                <a:ea typeface="Georgia"/>
                <a:cs typeface="Georgia"/>
                <a:sym typeface="Georgia"/>
              </a:rPr>
              <a:t>Strategy:</a:t>
            </a:r>
          </a:p>
          <a:p>
            <a:pPr marL="914400" lvl="0" indent="-342900" rtl="0">
              <a:spcBef>
                <a:spcPts val="0"/>
              </a:spcBef>
              <a:buClr>
                <a:schemeClr val="dk1"/>
              </a:buClr>
              <a:buSzPct val="100000"/>
              <a:buFont typeface="Georgia"/>
              <a:buChar char="•"/>
            </a:pPr>
            <a:r>
              <a:rPr lang="en-US" sz="1800" dirty="0">
                <a:latin typeface="Georgia"/>
                <a:ea typeface="Georgia"/>
                <a:cs typeface="Georgia"/>
                <a:sym typeface="Georgia"/>
              </a:rPr>
              <a:t>1) Directly target potential drivers</a:t>
            </a:r>
          </a:p>
          <a:p>
            <a:pPr marL="914400" lvl="0" indent="-342900" rtl="0">
              <a:spcBef>
                <a:spcPts val="0"/>
              </a:spcBef>
              <a:buClr>
                <a:schemeClr val="dk1"/>
              </a:buClr>
              <a:buSzPct val="100000"/>
              <a:buFont typeface="Georgia"/>
              <a:buChar char="•"/>
            </a:pPr>
            <a:r>
              <a:rPr lang="en-US" sz="1800" dirty="0">
                <a:latin typeface="Georgia"/>
                <a:ea typeface="Georgia"/>
                <a:cs typeface="Georgia"/>
                <a:sym typeface="Georgia"/>
              </a:rPr>
              <a:t>2) Community and company awareness</a:t>
            </a:r>
          </a:p>
          <a:p>
            <a:pPr rtl="0">
              <a:spcBef>
                <a:spcPts val="0"/>
              </a:spcBef>
              <a:buNone/>
            </a:pPr>
            <a:endParaRPr sz="1800" dirty="0">
              <a:latin typeface="Georgia"/>
              <a:ea typeface="Georgia"/>
              <a:cs typeface="Georgia"/>
              <a:sym typeface="Georgia"/>
            </a:endParaRPr>
          </a:p>
          <a:p>
            <a:pPr rtl="0">
              <a:spcBef>
                <a:spcPts val="0"/>
              </a:spcBef>
              <a:buNone/>
            </a:pPr>
            <a:endParaRPr sz="1800" dirty="0">
              <a:latin typeface="Georgia"/>
              <a:ea typeface="Georgia"/>
              <a:cs typeface="Georgia"/>
              <a:sym typeface="Georgia"/>
            </a:endParaRPr>
          </a:p>
          <a:p>
            <a:pPr rtl="0">
              <a:spcBef>
                <a:spcPts val="0"/>
              </a:spcBef>
              <a:buNone/>
            </a:pPr>
            <a:r>
              <a:rPr lang="en-US" sz="1800" dirty="0">
                <a:latin typeface="Georgia"/>
                <a:ea typeface="Georgia"/>
                <a:cs typeface="Georgia"/>
                <a:sym typeface="Georgia"/>
              </a:rPr>
              <a:t>Mediums to use:</a:t>
            </a:r>
          </a:p>
          <a:p>
            <a:pPr marL="914400" lvl="0" indent="-342900" rtl="0">
              <a:spcBef>
                <a:spcPts val="0"/>
              </a:spcBef>
              <a:buClr>
                <a:schemeClr val="dk1"/>
              </a:buClr>
              <a:buSzPct val="100000"/>
              <a:buFont typeface="Georgia"/>
              <a:buChar char="•"/>
            </a:pPr>
            <a:r>
              <a:rPr lang="en-US" sz="1800" dirty="0" smtClean="0">
                <a:latin typeface="Georgia"/>
                <a:ea typeface="Georgia"/>
                <a:cs typeface="Georgia"/>
                <a:sym typeface="Georgia"/>
              </a:rPr>
              <a:t>Job &amp; Trucking online third-party websites</a:t>
            </a:r>
          </a:p>
          <a:p>
            <a:pPr marL="914400" lvl="0" indent="-342900" rtl="0">
              <a:spcBef>
                <a:spcPts val="0"/>
              </a:spcBef>
              <a:buClr>
                <a:schemeClr val="dk1"/>
              </a:buClr>
              <a:buSzPct val="100000"/>
              <a:buFont typeface="Georgia"/>
              <a:buChar char="•"/>
            </a:pPr>
            <a:r>
              <a:rPr lang="en-US" sz="1800" dirty="0" smtClean="0">
                <a:latin typeface="Georgia"/>
                <a:ea typeface="Georgia"/>
                <a:cs typeface="Georgia"/>
                <a:sym typeface="Georgia"/>
              </a:rPr>
              <a:t>Outdoor</a:t>
            </a:r>
            <a:endParaRPr lang="en-US" sz="1800" dirty="0">
              <a:latin typeface="Georgia"/>
              <a:ea typeface="Georgia"/>
              <a:cs typeface="Georgia"/>
              <a:sym typeface="Georgia"/>
            </a:endParaRPr>
          </a:p>
          <a:p>
            <a:pPr marL="914400" lvl="0" indent="-342900" rtl="0">
              <a:spcBef>
                <a:spcPts val="0"/>
              </a:spcBef>
              <a:buClr>
                <a:schemeClr val="dk1"/>
              </a:buClr>
              <a:buSzPct val="100000"/>
              <a:buFont typeface="Georgia"/>
              <a:buChar char="•"/>
            </a:pPr>
            <a:r>
              <a:rPr lang="en-US" sz="1800" dirty="0">
                <a:latin typeface="Georgia"/>
                <a:ea typeface="Georgia"/>
                <a:cs typeface="Georgia"/>
                <a:sym typeface="Georgia"/>
              </a:rPr>
              <a:t>Television</a:t>
            </a:r>
          </a:p>
          <a:p>
            <a:pPr marL="914400" lvl="0" indent="-342900" rtl="0">
              <a:spcBef>
                <a:spcPts val="0"/>
              </a:spcBef>
              <a:buClr>
                <a:schemeClr val="dk1"/>
              </a:buClr>
              <a:buSzPct val="100000"/>
              <a:buFont typeface="Georgia"/>
              <a:buChar char="•"/>
            </a:pPr>
            <a:r>
              <a:rPr lang="en-US" sz="1800" dirty="0">
                <a:latin typeface="Georgia"/>
                <a:ea typeface="Georgia"/>
                <a:cs typeface="Georgia"/>
                <a:sym typeface="Georgia"/>
              </a:rPr>
              <a:t>Social media advertising: Facebook</a:t>
            </a:r>
          </a:p>
          <a:p>
            <a:pPr marL="914400" lvl="0" indent="-342900" rtl="0">
              <a:spcBef>
                <a:spcPts val="0"/>
              </a:spcBef>
              <a:buClr>
                <a:schemeClr val="dk1"/>
              </a:buClr>
              <a:buSzPct val="100000"/>
              <a:buFont typeface="Georgia"/>
              <a:buChar char="•"/>
            </a:pPr>
            <a:r>
              <a:rPr lang="en-US" sz="1800" dirty="0">
                <a:latin typeface="Georgia"/>
                <a:ea typeface="Georgia"/>
                <a:cs typeface="Georgia"/>
                <a:sym typeface="Georgia"/>
              </a:rPr>
              <a:t>Magazines and publications</a:t>
            </a:r>
          </a:p>
          <a:p>
            <a:pPr marL="914400" lvl="0" indent="-342900" rtl="0">
              <a:spcBef>
                <a:spcPts val="0"/>
              </a:spcBef>
              <a:buClr>
                <a:schemeClr val="dk1"/>
              </a:buClr>
              <a:buSzPct val="100000"/>
              <a:buFont typeface="Georgia"/>
              <a:buChar char="•"/>
            </a:pPr>
            <a:r>
              <a:rPr lang="en-US" sz="1800" dirty="0">
                <a:latin typeface="Georgia"/>
                <a:ea typeface="Georgia"/>
                <a:cs typeface="Georgia"/>
                <a:sym typeface="Georgia"/>
              </a:rPr>
              <a:t>Online banner advertising</a:t>
            </a:r>
          </a:p>
          <a:p>
            <a:pPr marL="1371600" lvl="1" indent="-342900" rtl="0">
              <a:spcBef>
                <a:spcPts val="0"/>
              </a:spcBef>
              <a:buClr>
                <a:schemeClr val="dk1"/>
              </a:buClr>
              <a:buSzPct val="100000"/>
              <a:buFont typeface="Georgia"/>
              <a:buChar char="–"/>
            </a:pPr>
            <a:r>
              <a:rPr lang="en-US" sz="1800" dirty="0">
                <a:latin typeface="Georgia"/>
                <a:ea typeface="Georgia"/>
                <a:cs typeface="Georgia"/>
                <a:sym typeface="Georgia"/>
              </a:rPr>
              <a:t>Keyword targeting</a:t>
            </a:r>
          </a:p>
          <a:p>
            <a:pPr marL="1371600" lvl="1" indent="-342900" rtl="0">
              <a:spcBef>
                <a:spcPts val="0"/>
              </a:spcBef>
              <a:buClr>
                <a:schemeClr val="dk1"/>
              </a:buClr>
              <a:buSzPct val="100000"/>
              <a:buFont typeface="Georgia"/>
              <a:buChar char="–"/>
            </a:pPr>
            <a:r>
              <a:rPr lang="en-US" sz="1800" dirty="0">
                <a:latin typeface="Georgia"/>
                <a:ea typeface="Georgia"/>
                <a:cs typeface="Georgia"/>
                <a:sym typeface="Georgia"/>
              </a:rPr>
              <a:t>Retargeting</a:t>
            </a:r>
          </a:p>
          <a:p>
            <a:pPr marL="914400" lvl="0" indent="-342900" rtl="0">
              <a:spcBef>
                <a:spcPts val="0"/>
              </a:spcBef>
              <a:buClr>
                <a:schemeClr val="dk1"/>
              </a:buClr>
              <a:buSzPct val="100000"/>
              <a:buFont typeface="Georgia"/>
              <a:buChar char="•"/>
            </a:pPr>
            <a:r>
              <a:rPr lang="en-US" sz="1800" strike="sngStrike" dirty="0">
                <a:latin typeface="Georgia"/>
                <a:ea typeface="Georgia"/>
                <a:cs typeface="Georgia"/>
                <a:sym typeface="Georgia"/>
              </a:rPr>
              <a:t>Newspaper</a:t>
            </a:r>
          </a:p>
          <a:p>
            <a:pPr marL="914400" lvl="0" indent="-342900" rtl="0">
              <a:spcBef>
                <a:spcPts val="0"/>
              </a:spcBef>
              <a:buClr>
                <a:schemeClr val="dk1"/>
              </a:buClr>
              <a:buSzPct val="100000"/>
              <a:buFont typeface="Georgia"/>
              <a:buChar char="•"/>
            </a:pPr>
            <a:r>
              <a:rPr lang="en-US" sz="1800" strike="sngStrike" dirty="0">
                <a:latin typeface="Georgia"/>
                <a:ea typeface="Georgia"/>
                <a:cs typeface="Georgia"/>
                <a:sym typeface="Georgia"/>
              </a:rPr>
              <a:t>Radio</a:t>
            </a:r>
          </a:p>
        </p:txBody>
      </p:sp>
      <p:sp>
        <p:nvSpPr>
          <p:cNvPr id="151" name="Shape 151"/>
          <p:cNvSpPr txBox="1">
            <a:spLocks noGrp="1"/>
          </p:cNvSpPr>
          <p:nvPr>
            <p:ph type="title"/>
          </p:nvPr>
        </p:nvSpPr>
        <p:spPr>
          <a:xfrm>
            <a:off x="457200" y="274638"/>
            <a:ext cx="8686800" cy="1143000"/>
          </a:xfrm>
          <a:prstGeom prst="rect">
            <a:avLst/>
          </a:prstGeom>
        </p:spPr>
        <p:txBody>
          <a:bodyPr lIns="91425" tIns="91425" rIns="91425" bIns="91425" anchor="ctr" anchorCtr="0">
            <a:noAutofit/>
          </a:bodyPr>
          <a:lstStyle/>
          <a:p>
            <a:pPr lvl="0" rtl="0">
              <a:spcBef>
                <a:spcPts val="0"/>
              </a:spcBef>
              <a:buNone/>
            </a:pPr>
            <a:r>
              <a:rPr lang="en-US" sz="4000" dirty="0" smtClean="0">
                <a:ea typeface="Georgia"/>
                <a:cs typeface="Georgia"/>
                <a:sym typeface="Georgia"/>
              </a:rPr>
              <a:t>Communications and Advertising</a:t>
            </a:r>
            <a:endParaRPr lang="en-US" sz="4000" dirty="0">
              <a:ea typeface="Georgia"/>
              <a:cs typeface="Georgia"/>
              <a:sym typeface="Georgia"/>
            </a:endParaRPr>
          </a:p>
        </p:txBody>
      </p:sp>
    </p:spTree>
  </p:cSld>
  <p:clrMapOvr>
    <a:masterClrMapping/>
  </p:clrMapOvr>
  <p:transition spd="slow">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3" name="Shape 133"/>
          <p:cNvSpPr txBox="1">
            <a:spLocks noGrp="1"/>
          </p:cNvSpPr>
          <p:nvPr>
            <p:ph idx="1"/>
          </p:nvPr>
        </p:nvSpPr>
        <p:spPr>
          <a:xfrm>
            <a:off x="2438400" y="1066800"/>
            <a:ext cx="6553200" cy="4525963"/>
          </a:xfrm>
          <a:prstGeom prst="rect">
            <a:avLst/>
          </a:prstGeom>
        </p:spPr>
        <p:txBody>
          <a:bodyPr lIns="91425" tIns="91425" rIns="91425" bIns="91425" anchor="t" anchorCtr="0">
            <a:noAutofit/>
          </a:bodyPr>
          <a:lstStyle/>
          <a:p>
            <a:pPr marL="457200" lvl="0" indent="-342900" rtl="0">
              <a:spcBef>
                <a:spcPts val="0"/>
              </a:spcBef>
              <a:buClr>
                <a:schemeClr val="dk1"/>
              </a:buClr>
              <a:buSzPct val="100000"/>
              <a:buFont typeface="Georgia"/>
              <a:buChar char="•"/>
            </a:pPr>
            <a:r>
              <a:rPr lang="en-US" sz="1800" dirty="0" smtClean="0">
                <a:latin typeface="Georgia"/>
                <a:ea typeface="Georgia"/>
                <a:cs typeface="Georgia"/>
                <a:sym typeface="Georgia"/>
              </a:rPr>
              <a:t>Job websites</a:t>
            </a:r>
            <a:endParaRPr lang="en-US" sz="1800" dirty="0">
              <a:latin typeface="Georgia"/>
              <a:ea typeface="Georgia"/>
              <a:cs typeface="Georgia"/>
              <a:sym typeface="Georgia"/>
            </a:endParaRPr>
          </a:p>
          <a:p>
            <a:pPr marL="914400" lvl="1" indent="-342900" rtl="0">
              <a:spcBef>
                <a:spcPts val="0"/>
              </a:spcBef>
              <a:buClr>
                <a:schemeClr val="dk1"/>
              </a:buClr>
              <a:buSzPct val="100000"/>
              <a:buFont typeface="Georgia"/>
              <a:buChar char="–"/>
            </a:pPr>
            <a:r>
              <a:rPr lang="en-US" sz="1800" dirty="0" smtClean="0">
                <a:latin typeface="Georgia"/>
                <a:ea typeface="Georgia"/>
                <a:cs typeface="Georgia"/>
                <a:sym typeface="Georgia"/>
              </a:rPr>
              <a:t>Not on these currently:</a:t>
            </a:r>
            <a:endParaRPr lang="en-US" sz="1800" dirty="0">
              <a:latin typeface="Georgia"/>
              <a:ea typeface="Georgia"/>
              <a:cs typeface="Georgia"/>
              <a:sym typeface="Georgia"/>
            </a:endParaRPr>
          </a:p>
          <a:p>
            <a:pPr marL="1371600" lvl="2" indent="-342900" rtl="0">
              <a:spcBef>
                <a:spcPts val="0"/>
              </a:spcBef>
              <a:buClr>
                <a:schemeClr val="dk1"/>
              </a:buClr>
              <a:buSzPct val="100000"/>
              <a:buFont typeface="Georgia"/>
              <a:buChar char="•"/>
            </a:pPr>
            <a:r>
              <a:rPr lang="en-US" sz="1800" dirty="0">
                <a:latin typeface="Georgia"/>
                <a:ea typeface="Georgia"/>
                <a:cs typeface="Georgia"/>
                <a:sym typeface="Georgia"/>
              </a:rPr>
              <a:t>Monster $290 for 30 days</a:t>
            </a:r>
          </a:p>
          <a:p>
            <a:pPr marL="1371600" lvl="2" indent="-342900" rtl="0">
              <a:spcBef>
                <a:spcPts val="0"/>
              </a:spcBef>
              <a:buClr>
                <a:schemeClr val="dk1"/>
              </a:buClr>
              <a:buSzPct val="100000"/>
              <a:buFont typeface="Georgia"/>
              <a:buChar char="•"/>
            </a:pPr>
            <a:r>
              <a:rPr lang="en-US" sz="1800" dirty="0">
                <a:latin typeface="Georgia"/>
                <a:ea typeface="Georgia"/>
                <a:cs typeface="Georgia"/>
                <a:sym typeface="Georgia"/>
              </a:rPr>
              <a:t>Indeed $.25-$1.50 per click</a:t>
            </a:r>
          </a:p>
          <a:p>
            <a:pPr marL="1371600" lvl="2" indent="-342900" rtl="0">
              <a:spcBef>
                <a:spcPts val="0"/>
              </a:spcBef>
              <a:buClr>
                <a:schemeClr val="dk1"/>
              </a:buClr>
              <a:buSzPct val="100000"/>
              <a:buFont typeface="Georgia"/>
              <a:buChar char="•"/>
            </a:pPr>
            <a:r>
              <a:rPr lang="en-US" sz="1800" dirty="0">
                <a:latin typeface="Georgia"/>
                <a:ea typeface="Georgia"/>
                <a:cs typeface="Georgia"/>
                <a:sym typeface="Georgia"/>
                <a:hlinkClick r:id="rId3"/>
              </a:rPr>
              <a:t>CareerBuilder </a:t>
            </a:r>
            <a:endParaRPr lang="en-US" sz="1800" dirty="0" smtClean="0">
              <a:latin typeface="Georgia"/>
              <a:ea typeface="Georgia"/>
              <a:cs typeface="Georgia"/>
              <a:sym typeface="Georgia"/>
            </a:endParaRPr>
          </a:p>
          <a:p>
            <a:pPr marL="1371600" lvl="2" indent="-342900" rtl="0">
              <a:spcBef>
                <a:spcPts val="0"/>
              </a:spcBef>
              <a:buClr>
                <a:schemeClr val="dk1"/>
              </a:buClr>
              <a:buSzPct val="100000"/>
              <a:buFont typeface="Georgia"/>
              <a:buChar char="•"/>
            </a:pPr>
            <a:r>
              <a:rPr lang="en-US" sz="1800" dirty="0" smtClean="0">
                <a:latin typeface="Georgia"/>
                <a:ea typeface="Georgia"/>
                <a:cs typeface="Georgia"/>
                <a:sym typeface="Georgia"/>
              </a:rPr>
              <a:t>Every </a:t>
            </a:r>
            <a:r>
              <a:rPr lang="en-US" sz="1800" dirty="0">
                <a:latin typeface="Georgia"/>
                <a:ea typeface="Georgia"/>
                <a:cs typeface="Georgia"/>
                <a:sym typeface="Georgia"/>
              </a:rPr>
              <a:t>truck job </a:t>
            </a:r>
          </a:p>
          <a:p>
            <a:pPr marL="1371600" lvl="2" indent="-342900" rtl="0">
              <a:spcBef>
                <a:spcPts val="0"/>
              </a:spcBef>
              <a:buClr>
                <a:schemeClr val="dk1"/>
              </a:buClr>
              <a:buSzPct val="100000"/>
              <a:buFont typeface="Georgia"/>
              <a:buChar char="•"/>
            </a:pPr>
            <a:r>
              <a:rPr lang="en-US" sz="1800" dirty="0" err="1">
                <a:latin typeface="Georgia"/>
                <a:ea typeface="Georgia"/>
                <a:cs typeface="Georgia"/>
                <a:sym typeface="Georgia"/>
              </a:rPr>
              <a:t>CDLhunter</a:t>
            </a:r>
            <a:r>
              <a:rPr lang="en-US" sz="1800" dirty="0">
                <a:latin typeface="Georgia"/>
                <a:ea typeface="Georgia"/>
                <a:cs typeface="Georgia"/>
                <a:sym typeface="Georgia"/>
              </a:rPr>
              <a:t> </a:t>
            </a:r>
          </a:p>
          <a:p>
            <a:pPr marL="1371600" lvl="2" indent="-342900" rtl="0">
              <a:spcBef>
                <a:spcPts val="0"/>
              </a:spcBef>
              <a:buClr>
                <a:schemeClr val="dk1"/>
              </a:buClr>
              <a:buSzPct val="100000"/>
              <a:buFont typeface="Georgia"/>
              <a:buChar char="•"/>
            </a:pPr>
            <a:r>
              <a:rPr lang="en-US" sz="1800" dirty="0">
                <a:latin typeface="Georgia"/>
                <a:ea typeface="Georgia"/>
                <a:cs typeface="Georgia"/>
                <a:sym typeface="Georgia"/>
              </a:rPr>
              <a:t>National Truck Driving Jobs $150 </a:t>
            </a:r>
            <a:r>
              <a:rPr lang="en-US" sz="1800" dirty="0" smtClean="0">
                <a:latin typeface="Georgia"/>
                <a:ea typeface="Georgia"/>
                <a:cs typeface="Georgia"/>
                <a:sym typeface="Georgia"/>
              </a:rPr>
              <a:t>month</a:t>
            </a:r>
          </a:p>
          <a:p>
            <a:pPr marL="457200" lvl="0" indent="-342900">
              <a:spcBef>
                <a:spcPts val="0"/>
              </a:spcBef>
              <a:buClr>
                <a:schemeClr val="dk1"/>
              </a:buClr>
              <a:buSzPct val="100000"/>
              <a:buFont typeface="Georgia"/>
              <a:buChar char="•"/>
            </a:pPr>
            <a:r>
              <a:rPr lang="en-US" sz="1800" dirty="0" smtClean="0">
                <a:latin typeface="Georgia"/>
                <a:ea typeface="Georgia"/>
                <a:cs typeface="Georgia"/>
                <a:sym typeface="Georgia"/>
              </a:rPr>
              <a:t>Trucking news websites (publicity opportunities as well)</a:t>
            </a:r>
          </a:p>
          <a:p>
            <a:pPr marL="914400" lvl="1" indent="-342900">
              <a:spcBef>
                <a:spcPts val="0"/>
              </a:spcBef>
              <a:buClr>
                <a:schemeClr val="dk1"/>
              </a:buClr>
              <a:buSzPct val="100000"/>
              <a:buFont typeface="Georgia"/>
              <a:buChar char="–"/>
            </a:pPr>
            <a:r>
              <a:rPr lang="en-US" sz="1800" dirty="0" err="1" smtClean="0">
                <a:latin typeface="Georgia"/>
                <a:ea typeface="Georgia"/>
                <a:cs typeface="Georgia"/>
                <a:sym typeface="Georgia"/>
              </a:rPr>
              <a:t>RoadKing</a:t>
            </a:r>
            <a:endParaRPr lang="en-US" sz="1800" dirty="0" smtClean="0">
              <a:latin typeface="Georgia"/>
              <a:ea typeface="Georgia"/>
              <a:cs typeface="Georgia"/>
              <a:sym typeface="Georgia"/>
            </a:endParaRPr>
          </a:p>
          <a:p>
            <a:pPr marL="914400" lvl="1" indent="-342900">
              <a:spcBef>
                <a:spcPts val="0"/>
              </a:spcBef>
              <a:buClr>
                <a:schemeClr val="dk1"/>
              </a:buClr>
              <a:buSzPct val="100000"/>
              <a:buFont typeface="Georgia"/>
              <a:buChar char="–"/>
            </a:pPr>
            <a:r>
              <a:rPr lang="en-US" sz="1800" dirty="0" err="1" smtClean="0">
                <a:latin typeface="Georgia"/>
                <a:ea typeface="Georgia"/>
                <a:cs typeface="Georgia"/>
                <a:sym typeface="Georgia"/>
              </a:rPr>
              <a:t>TruckingInfo</a:t>
            </a:r>
            <a:endParaRPr lang="en-US" sz="1800" dirty="0">
              <a:latin typeface="Georgia"/>
              <a:ea typeface="Georgia"/>
              <a:cs typeface="Georgia"/>
              <a:sym typeface="Georgia"/>
            </a:endParaRPr>
          </a:p>
          <a:p>
            <a:pPr marL="914400" lvl="1" indent="-342900">
              <a:spcBef>
                <a:spcPts val="0"/>
              </a:spcBef>
              <a:buClr>
                <a:schemeClr val="dk1"/>
              </a:buClr>
              <a:buSzPct val="100000"/>
              <a:buFont typeface="Georgia"/>
              <a:buChar char="–"/>
            </a:pPr>
            <a:r>
              <a:rPr lang="en-US" sz="1800" dirty="0" smtClean="0">
                <a:latin typeface="Georgia"/>
                <a:ea typeface="Georgia"/>
                <a:cs typeface="Georgia"/>
                <a:sym typeface="Georgia"/>
              </a:rPr>
              <a:t>Transport Topics</a:t>
            </a:r>
            <a:endParaRPr lang="en-US" sz="1800" dirty="0">
              <a:latin typeface="Georgia"/>
              <a:ea typeface="Georgia"/>
              <a:cs typeface="Georgia"/>
              <a:sym typeface="Georgia"/>
            </a:endParaRPr>
          </a:p>
          <a:p>
            <a:pPr marL="114300" lvl="0" indent="0" rtl="0">
              <a:spcBef>
                <a:spcPts val="0"/>
              </a:spcBef>
              <a:buClr>
                <a:schemeClr val="dk1"/>
              </a:buClr>
              <a:buSzPct val="100000"/>
              <a:buNone/>
            </a:pPr>
            <a:endParaRPr lang="en-US" sz="1800" dirty="0" smtClean="0">
              <a:latin typeface="Georgia"/>
              <a:ea typeface="Georgia"/>
              <a:cs typeface="Georgia"/>
              <a:sym typeface="Georgia"/>
            </a:endParaRPr>
          </a:p>
          <a:p>
            <a:pPr marL="457200" lvl="0" indent="-342900" rtl="0">
              <a:spcBef>
                <a:spcPts val="0"/>
              </a:spcBef>
              <a:buClr>
                <a:schemeClr val="dk1"/>
              </a:buClr>
              <a:buSzPct val="100000"/>
              <a:buFont typeface="Georgia"/>
              <a:buChar char="•"/>
            </a:pPr>
            <a:r>
              <a:rPr lang="en-US" sz="1800" dirty="0" smtClean="0">
                <a:latin typeface="Georgia"/>
                <a:ea typeface="Georgia"/>
                <a:cs typeface="Georgia"/>
                <a:sym typeface="Georgia"/>
              </a:rPr>
              <a:t>Banner </a:t>
            </a:r>
            <a:r>
              <a:rPr lang="en-US" sz="1800" dirty="0">
                <a:latin typeface="Georgia"/>
                <a:ea typeface="Georgia"/>
                <a:cs typeface="Georgia"/>
                <a:sym typeface="Georgia"/>
              </a:rPr>
              <a:t>ad network</a:t>
            </a:r>
          </a:p>
          <a:p>
            <a:pPr marL="914400" lvl="1" indent="-342900">
              <a:spcBef>
                <a:spcPts val="0"/>
              </a:spcBef>
              <a:buClr>
                <a:schemeClr val="dk1"/>
              </a:buClr>
              <a:buSzPct val="100000"/>
              <a:buFont typeface="Georgia"/>
              <a:buChar char="–"/>
            </a:pPr>
            <a:r>
              <a:rPr lang="en-US" sz="1800" dirty="0">
                <a:latin typeface="Georgia"/>
                <a:ea typeface="Georgia"/>
                <a:cs typeface="Georgia"/>
                <a:sym typeface="Georgia"/>
              </a:rPr>
              <a:t>Everytruckjob.com </a:t>
            </a:r>
          </a:p>
          <a:p>
            <a:pPr marL="914400" lvl="1" indent="-342900">
              <a:spcBef>
                <a:spcPts val="0"/>
              </a:spcBef>
              <a:buClr>
                <a:schemeClr val="dk1"/>
              </a:buClr>
              <a:buSzPct val="100000"/>
              <a:buFont typeface="Georgia"/>
              <a:buChar char="–"/>
            </a:pPr>
            <a:r>
              <a:rPr lang="en-US" sz="1800" dirty="0" err="1">
                <a:latin typeface="Georgia"/>
                <a:ea typeface="Georgia"/>
                <a:cs typeface="Georgia"/>
                <a:sym typeface="Georgia"/>
              </a:rPr>
              <a:t>Bannersnack</a:t>
            </a:r>
            <a:endParaRPr lang="en-US" sz="1800" dirty="0">
              <a:latin typeface="Georgia"/>
              <a:ea typeface="Georgia"/>
              <a:cs typeface="Georgia"/>
              <a:sym typeface="Georgia"/>
            </a:endParaRPr>
          </a:p>
          <a:p>
            <a:pPr marL="914400" lvl="1" indent="-342900">
              <a:spcBef>
                <a:spcPts val="0"/>
              </a:spcBef>
              <a:buClr>
                <a:schemeClr val="dk1"/>
              </a:buClr>
              <a:buSzPct val="100000"/>
              <a:buFont typeface="Georgia"/>
              <a:buChar char="–"/>
            </a:pPr>
            <a:r>
              <a:rPr lang="en-US" sz="1800" dirty="0" err="1">
                <a:latin typeface="Georgia"/>
                <a:ea typeface="Georgia"/>
                <a:cs typeface="Georgia"/>
                <a:sym typeface="Georgia"/>
              </a:rPr>
              <a:t>facebook</a:t>
            </a:r>
            <a:endParaRPr lang="en-US" sz="1800" dirty="0">
              <a:latin typeface="Georgia"/>
              <a:ea typeface="Georgia"/>
              <a:cs typeface="Georgia"/>
              <a:sym typeface="Georgia"/>
            </a:endParaRPr>
          </a:p>
          <a:p>
            <a:pPr marL="914400" lvl="1" indent="-342900">
              <a:spcBef>
                <a:spcPts val="0"/>
              </a:spcBef>
              <a:buClr>
                <a:schemeClr val="dk1"/>
              </a:buClr>
              <a:buSzPct val="100000"/>
              <a:buFont typeface="Georgia"/>
              <a:buChar char="–"/>
            </a:pPr>
            <a:r>
              <a:rPr lang="en-US" sz="1800" dirty="0">
                <a:latin typeface="Georgia"/>
                <a:ea typeface="Georgia"/>
                <a:cs typeface="Georgia"/>
                <a:sym typeface="Georgia"/>
              </a:rPr>
              <a:t>Targeted Digital </a:t>
            </a:r>
            <a:r>
              <a:rPr lang="en-US" sz="1800" dirty="0" smtClean="0">
                <a:latin typeface="Georgia"/>
                <a:ea typeface="Georgia"/>
                <a:cs typeface="Georgia"/>
                <a:sym typeface="Georgia"/>
              </a:rPr>
              <a:t>Media such as the magazine websites &amp; job websites</a:t>
            </a:r>
            <a:endParaRPr lang="en-US" sz="2200" dirty="0">
              <a:latin typeface="Georgia"/>
              <a:ea typeface="Georgia"/>
              <a:cs typeface="Georgia"/>
              <a:sym typeface="Georgia"/>
            </a:endParaRPr>
          </a:p>
        </p:txBody>
      </p:sp>
      <p:sp>
        <p:nvSpPr>
          <p:cNvPr id="132" name="Shape 132"/>
          <p:cNvSpPr txBox="1">
            <a:spLocks noGrp="1"/>
          </p:cNvSpPr>
          <p:nvPr>
            <p:ph type="title"/>
          </p:nvPr>
        </p:nvSpPr>
        <p:spPr>
          <a:prstGeom prst="rect">
            <a:avLst/>
          </a:prstGeom>
        </p:spPr>
        <p:txBody>
          <a:bodyPr lIns="91425" tIns="91425" rIns="91425" bIns="91425" anchor="ctr" anchorCtr="0">
            <a:noAutofit/>
          </a:bodyPr>
          <a:lstStyle/>
          <a:p>
            <a:pPr>
              <a:spcBef>
                <a:spcPts val="0"/>
              </a:spcBef>
              <a:buNone/>
            </a:pPr>
            <a:r>
              <a:rPr lang="en-US" sz="4000" dirty="0" smtClean="0">
                <a:ea typeface="Georgia"/>
                <a:cs typeface="Georgia"/>
                <a:sym typeface="Georgia"/>
              </a:rPr>
              <a:t>Job &amp; Trucking News websites</a:t>
            </a:r>
            <a:endParaRPr lang="en-US" sz="4000" dirty="0">
              <a:ea typeface="Georgia"/>
              <a:cs typeface="Georgia"/>
              <a:sym typeface="Georgia"/>
            </a:endParaRPr>
          </a:p>
        </p:txBody>
      </p:sp>
    </p:spTree>
  </p:cSld>
  <p:clrMapOvr>
    <a:masterClrMapping/>
  </p:clrMapOvr>
  <p:transition spd="slow">
    <p:cu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8" name="Shape 158"/>
          <p:cNvSpPr txBox="1">
            <a:spLocks noGrp="1"/>
          </p:cNvSpPr>
          <p:nvPr>
            <p:ph idx="1"/>
          </p:nvPr>
        </p:nvSpPr>
        <p:spPr>
          <a:xfrm>
            <a:off x="533400" y="2133600"/>
            <a:ext cx="8229600" cy="4525963"/>
          </a:xfrm>
          <a:prstGeom prst="rect">
            <a:avLst/>
          </a:prstGeom>
        </p:spPr>
        <p:txBody>
          <a:bodyPr lIns="91425" tIns="91425" rIns="91425" bIns="91425" anchor="t" anchorCtr="0">
            <a:noAutofit/>
          </a:bodyPr>
          <a:lstStyle/>
          <a:p>
            <a:pPr marL="0" indent="0" rtl="0">
              <a:spcBef>
                <a:spcPts val="0"/>
              </a:spcBef>
              <a:buNone/>
            </a:pPr>
            <a:r>
              <a:rPr lang="en-US" sz="1800" dirty="0">
                <a:latin typeface="Georgia"/>
                <a:ea typeface="Georgia"/>
                <a:cs typeface="Georgia"/>
                <a:sym typeface="Georgia"/>
              </a:rPr>
              <a:t>Truck Branding</a:t>
            </a:r>
          </a:p>
          <a:p>
            <a:pPr marL="457200" lvl="0" indent="-342900" rtl="0">
              <a:spcBef>
                <a:spcPts val="0"/>
              </a:spcBef>
              <a:buClr>
                <a:schemeClr val="dk1"/>
              </a:buClr>
              <a:buSzPct val="100000"/>
              <a:buFont typeface="Georgia"/>
              <a:buChar char="•"/>
            </a:pPr>
            <a:r>
              <a:rPr lang="en-US" sz="1800" dirty="0">
                <a:latin typeface="Georgia"/>
                <a:ea typeface="Georgia"/>
                <a:cs typeface="Georgia"/>
                <a:sym typeface="Georgia"/>
              </a:rPr>
              <a:t>Pop up signage on flat bed sides</a:t>
            </a:r>
          </a:p>
          <a:p>
            <a:pPr marL="457200" lvl="0" indent="-342900" rtl="0">
              <a:spcBef>
                <a:spcPts val="0"/>
              </a:spcBef>
              <a:buClr>
                <a:schemeClr val="dk1"/>
              </a:buClr>
              <a:buSzPct val="100000"/>
              <a:buFont typeface="Georgia"/>
              <a:buChar char="•"/>
            </a:pPr>
            <a:r>
              <a:rPr lang="en-US" sz="1800" dirty="0">
                <a:latin typeface="Georgia"/>
                <a:ea typeface="Georgia"/>
                <a:cs typeface="Georgia"/>
                <a:sym typeface="Georgia"/>
              </a:rPr>
              <a:t>Mud flaps</a:t>
            </a:r>
          </a:p>
          <a:p>
            <a:pPr marL="457200" lvl="0" indent="-342900" rtl="0">
              <a:spcBef>
                <a:spcPts val="0"/>
              </a:spcBef>
              <a:buClr>
                <a:schemeClr val="dk1"/>
              </a:buClr>
              <a:buSzPct val="100000"/>
              <a:buFont typeface="Georgia"/>
              <a:buChar char="•"/>
            </a:pPr>
            <a:r>
              <a:rPr lang="en-US" sz="1800" dirty="0">
                <a:latin typeface="Georgia"/>
                <a:ea typeface="Georgia"/>
                <a:cs typeface="Georgia"/>
                <a:sym typeface="Georgia"/>
              </a:rPr>
              <a:t>Side hood</a:t>
            </a:r>
          </a:p>
          <a:p>
            <a:pPr marL="457200" lvl="0" indent="-342900" rtl="0">
              <a:spcBef>
                <a:spcPts val="0"/>
              </a:spcBef>
              <a:buClr>
                <a:schemeClr val="dk1"/>
              </a:buClr>
              <a:buSzPct val="100000"/>
              <a:buFont typeface="Georgia"/>
              <a:buChar char="•"/>
            </a:pPr>
            <a:r>
              <a:rPr lang="en-US" sz="1800" dirty="0">
                <a:latin typeface="Georgia"/>
                <a:ea typeface="Georgia"/>
                <a:cs typeface="Georgia"/>
                <a:sym typeface="Georgia"/>
              </a:rPr>
              <a:t>Magnets on truck door with phone number and microsite</a:t>
            </a:r>
          </a:p>
          <a:p>
            <a:pPr marL="457200" lvl="0" indent="-342900" rtl="0">
              <a:spcBef>
                <a:spcPts val="0"/>
              </a:spcBef>
              <a:buClr>
                <a:schemeClr val="dk1"/>
              </a:buClr>
              <a:buSzPct val="100000"/>
              <a:buFont typeface="Georgia"/>
              <a:buChar char="•"/>
            </a:pPr>
            <a:r>
              <a:rPr lang="en-US" sz="1800" dirty="0">
                <a:latin typeface="Georgia"/>
                <a:ea typeface="Georgia"/>
                <a:cs typeface="Georgia"/>
                <a:sym typeface="Georgia"/>
              </a:rPr>
              <a:t>Decal on the back of the truck with the slogan</a:t>
            </a:r>
            <a:br>
              <a:rPr lang="en-US" sz="1800" dirty="0">
                <a:latin typeface="Georgia"/>
                <a:ea typeface="Georgia"/>
                <a:cs typeface="Georgia"/>
                <a:sym typeface="Georgia"/>
              </a:rPr>
            </a:br>
            <a:r>
              <a:rPr lang="en-US" sz="1800" dirty="0">
                <a:latin typeface="Georgia"/>
                <a:ea typeface="Georgia"/>
                <a:cs typeface="Georgia"/>
                <a:sym typeface="Georgia"/>
              </a:rPr>
              <a:t>	How often is that area covered/block? 25%? 50%? 99%?</a:t>
            </a:r>
          </a:p>
          <a:p>
            <a:pPr marL="457200" lvl="0" indent="-342900" rtl="0">
              <a:spcBef>
                <a:spcPts val="0"/>
              </a:spcBef>
              <a:buClr>
                <a:schemeClr val="dk1"/>
              </a:buClr>
              <a:buSzPct val="100000"/>
              <a:buFont typeface="Georgia"/>
              <a:buChar char="•"/>
            </a:pPr>
            <a:r>
              <a:rPr lang="en-US" sz="1800" dirty="0">
                <a:latin typeface="Georgia"/>
                <a:ea typeface="Georgia"/>
                <a:cs typeface="Georgia"/>
                <a:sym typeface="Georgia"/>
              </a:rPr>
              <a:t>Explore signage opportunities and guerilla marketing to use the shell creative</a:t>
            </a:r>
          </a:p>
          <a:p>
            <a:pPr rtl="0">
              <a:spcBef>
                <a:spcPts val="0"/>
              </a:spcBef>
              <a:buNone/>
            </a:pPr>
            <a:endParaRPr sz="1800" dirty="0">
              <a:latin typeface="Georgia"/>
              <a:ea typeface="Georgia"/>
              <a:cs typeface="Georgia"/>
              <a:sym typeface="Georgia"/>
            </a:endParaRPr>
          </a:p>
          <a:p>
            <a:pPr rtl="0">
              <a:spcBef>
                <a:spcPts val="0"/>
              </a:spcBef>
              <a:buNone/>
            </a:pPr>
            <a:endParaRPr sz="1800" dirty="0">
              <a:latin typeface="Georgia"/>
              <a:ea typeface="Georgia"/>
              <a:cs typeface="Georgia"/>
              <a:sym typeface="Georgia"/>
            </a:endParaRPr>
          </a:p>
          <a:p>
            <a:pPr>
              <a:spcBef>
                <a:spcPts val="0"/>
              </a:spcBef>
              <a:buNone/>
            </a:pPr>
            <a:r>
              <a:rPr lang="en-US" sz="1800" dirty="0" smtClean="0">
                <a:latin typeface="Georgia"/>
                <a:ea typeface="Georgia"/>
                <a:cs typeface="Georgia"/>
                <a:sym typeface="Georgia"/>
              </a:rPr>
              <a:t>Pilot Flying J</a:t>
            </a:r>
          </a:p>
          <a:p>
            <a:pPr>
              <a:spcBef>
                <a:spcPts val="0"/>
              </a:spcBef>
            </a:pPr>
            <a:r>
              <a:rPr lang="en-US" sz="1800" dirty="0" smtClean="0">
                <a:latin typeface="Georgia"/>
                <a:ea typeface="Georgia"/>
                <a:cs typeface="Georgia"/>
                <a:sym typeface="Georgia"/>
              </a:rPr>
              <a:t>Signage and advertising opportunities at locations</a:t>
            </a:r>
          </a:p>
          <a:p>
            <a:pPr>
              <a:spcBef>
                <a:spcPts val="0"/>
              </a:spcBef>
            </a:pPr>
            <a:r>
              <a:rPr lang="en-US" sz="1800" dirty="0" smtClean="0">
                <a:latin typeface="Georgia"/>
                <a:ea typeface="Georgia"/>
                <a:cs typeface="Georgia"/>
                <a:sym typeface="Georgia"/>
              </a:rPr>
              <a:t>Road Warrior contest: $10,000 and publicity to one driver – Dan.</a:t>
            </a:r>
            <a:endParaRPr lang="en-US" sz="1800" dirty="0">
              <a:latin typeface="Georgia"/>
              <a:ea typeface="Georgia"/>
              <a:cs typeface="Georgia"/>
              <a:sym typeface="Georgia"/>
            </a:endParaRPr>
          </a:p>
        </p:txBody>
      </p:sp>
      <p:sp>
        <p:nvSpPr>
          <p:cNvPr id="157" name="Shape 157"/>
          <p:cNvSpPr txBox="1">
            <a:spLocks noGrp="1"/>
          </p:cNvSpPr>
          <p:nvPr>
            <p:ph type="title"/>
          </p:nvPr>
        </p:nvSpPr>
        <p:spPr>
          <a:xfrm>
            <a:off x="457200" y="274638"/>
            <a:ext cx="8610600" cy="1782762"/>
          </a:xfrm>
          <a:prstGeom prst="rect">
            <a:avLst/>
          </a:prstGeom>
        </p:spPr>
        <p:txBody>
          <a:bodyPr lIns="91425" tIns="91425" rIns="91425" bIns="91425" anchor="ctr" anchorCtr="0">
            <a:noAutofit/>
          </a:bodyPr>
          <a:lstStyle/>
          <a:p>
            <a:pPr rtl="0">
              <a:spcBef>
                <a:spcPts val="0"/>
              </a:spcBef>
              <a:buNone/>
            </a:pPr>
            <a:r>
              <a:rPr lang="en-US" sz="4000" dirty="0">
                <a:ea typeface="Georgia"/>
                <a:cs typeface="Georgia"/>
                <a:sym typeface="Georgia"/>
              </a:rPr>
              <a:t>Outdoor: </a:t>
            </a:r>
          </a:p>
          <a:p>
            <a:pPr>
              <a:spcBef>
                <a:spcPts val="0"/>
              </a:spcBef>
              <a:buNone/>
            </a:pPr>
            <a:r>
              <a:rPr lang="en-US" sz="4000" dirty="0">
                <a:ea typeface="Georgia"/>
                <a:cs typeface="Georgia"/>
                <a:sym typeface="Georgia"/>
              </a:rPr>
              <a:t>Trucks, Truck stops and other locations</a:t>
            </a:r>
          </a:p>
        </p:txBody>
      </p:sp>
    </p:spTree>
  </p:cSld>
  <p:clrMapOvr>
    <a:masterClrMapping/>
  </p:clrMapOvr>
  <p:transition spd="slow">
    <p:cu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4" name="Shape 164"/>
          <p:cNvSpPr txBox="1">
            <a:spLocks noGrp="1"/>
          </p:cNvSpPr>
          <p:nvPr>
            <p:ph idx="1"/>
          </p:nvPr>
        </p:nvSpPr>
        <p:spPr>
          <a:xfrm>
            <a:off x="457200" y="1143000"/>
            <a:ext cx="8229600" cy="5100899"/>
          </a:xfrm>
          <a:prstGeom prst="rect">
            <a:avLst/>
          </a:prstGeom>
        </p:spPr>
        <p:txBody>
          <a:bodyPr lIns="91425" tIns="91425" rIns="91425" bIns="91425" numCol="2" anchor="t" anchorCtr="0">
            <a:noAutofit/>
          </a:bodyPr>
          <a:lstStyle/>
          <a:p>
            <a:pPr rtl="0">
              <a:spcBef>
                <a:spcPts val="0"/>
              </a:spcBef>
              <a:buNone/>
            </a:pPr>
            <a:r>
              <a:rPr lang="en-US" sz="1800" dirty="0">
                <a:latin typeface="Georgia"/>
                <a:ea typeface="Georgia"/>
                <a:cs typeface="Georgia"/>
                <a:sym typeface="Georgia"/>
              </a:rPr>
              <a:t>Creative and imagery for TV spot</a:t>
            </a:r>
          </a:p>
          <a:p>
            <a:pPr marL="457200" lvl="0" indent="-342900" rtl="0">
              <a:spcBef>
                <a:spcPts val="0"/>
              </a:spcBef>
              <a:buClr>
                <a:schemeClr val="dk1"/>
              </a:buClr>
              <a:buSzPct val="100000"/>
              <a:buFont typeface="Georgia"/>
              <a:buChar char="•"/>
            </a:pPr>
            <a:r>
              <a:rPr lang="en-US" sz="1800" dirty="0">
                <a:latin typeface="Georgia"/>
                <a:ea typeface="Georgia"/>
                <a:cs typeface="Georgia"/>
                <a:sym typeface="Georgia"/>
              </a:rPr>
              <a:t>Family </a:t>
            </a:r>
          </a:p>
          <a:p>
            <a:pPr marL="457200" lvl="0" indent="-342900" rtl="0">
              <a:spcBef>
                <a:spcPts val="0"/>
              </a:spcBef>
              <a:buClr>
                <a:schemeClr val="dk1"/>
              </a:buClr>
              <a:buSzPct val="100000"/>
              <a:buFont typeface="Georgia"/>
              <a:buChar char="•"/>
            </a:pPr>
            <a:r>
              <a:rPr lang="en-US" sz="1800" dirty="0">
                <a:latin typeface="Georgia"/>
                <a:ea typeface="Georgia"/>
                <a:cs typeface="Georgia"/>
                <a:sym typeface="Georgia"/>
              </a:rPr>
              <a:t>Financial and job security </a:t>
            </a:r>
          </a:p>
          <a:p>
            <a:pPr marL="457200" lvl="0" indent="-342900" rtl="0">
              <a:spcBef>
                <a:spcPts val="0"/>
              </a:spcBef>
              <a:buClr>
                <a:schemeClr val="dk1"/>
              </a:buClr>
              <a:buSzPct val="100000"/>
              <a:buFont typeface="Georgia"/>
              <a:buChar char="•"/>
            </a:pPr>
            <a:r>
              <a:rPr lang="en-US" sz="1800" dirty="0">
                <a:latin typeface="Georgia"/>
                <a:ea typeface="Georgia"/>
                <a:cs typeface="Georgia"/>
                <a:sym typeface="Georgia"/>
              </a:rPr>
              <a:t>independence </a:t>
            </a:r>
          </a:p>
          <a:p>
            <a:pPr marL="0" indent="0" rtl="0">
              <a:spcBef>
                <a:spcPts val="0"/>
              </a:spcBef>
              <a:buNone/>
            </a:pPr>
            <a:endParaRPr sz="1800" dirty="0">
              <a:latin typeface="Georgia"/>
              <a:ea typeface="Georgia"/>
              <a:cs typeface="Georgia"/>
              <a:sym typeface="Georgia"/>
            </a:endParaRPr>
          </a:p>
          <a:p>
            <a:pPr marL="0" indent="0" rtl="0">
              <a:spcBef>
                <a:spcPts val="0"/>
              </a:spcBef>
              <a:buNone/>
            </a:pPr>
            <a:r>
              <a:rPr lang="en-US" sz="1800" dirty="0">
                <a:latin typeface="Georgia"/>
                <a:ea typeface="Georgia"/>
                <a:cs typeface="Georgia"/>
                <a:sym typeface="Georgia"/>
              </a:rPr>
              <a:t>Focusing on cable television to target specific drivers, and also use survey information from current drivers:</a:t>
            </a:r>
          </a:p>
          <a:p>
            <a:pPr marL="457200" lvl="0" indent="-342900" rtl="0">
              <a:spcBef>
                <a:spcPts val="0"/>
              </a:spcBef>
              <a:buClr>
                <a:schemeClr val="dk1"/>
              </a:buClr>
              <a:buSzPct val="100000"/>
              <a:buFont typeface="Georgia"/>
              <a:buChar char="•"/>
            </a:pPr>
            <a:r>
              <a:rPr lang="en-US" sz="1800" dirty="0">
                <a:latin typeface="Georgia"/>
                <a:ea typeface="Georgia"/>
                <a:cs typeface="Georgia"/>
                <a:sym typeface="Georgia"/>
              </a:rPr>
              <a:t>Discovery</a:t>
            </a:r>
          </a:p>
          <a:p>
            <a:pPr marL="457200" lvl="0" indent="-342900" rtl="0">
              <a:spcBef>
                <a:spcPts val="0"/>
              </a:spcBef>
              <a:buClr>
                <a:schemeClr val="dk1"/>
              </a:buClr>
              <a:buSzPct val="100000"/>
              <a:buFont typeface="Georgia"/>
              <a:buChar char="•"/>
            </a:pPr>
            <a:r>
              <a:rPr lang="en-US" sz="1800" dirty="0">
                <a:latin typeface="Georgia"/>
                <a:ea typeface="Georgia"/>
                <a:cs typeface="Georgia"/>
                <a:sym typeface="Georgia"/>
              </a:rPr>
              <a:t>A&amp;E</a:t>
            </a:r>
          </a:p>
          <a:p>
            <a:pPr marL="457200" lvl="0" indent="-342900" rtl="0">
              <a:spcBef>
                <a:spcPts val="0"/>
              </a:spcBef>
              <a:buClr>
                <a:schemeClr val="dk1"/>
              </a:buClr>
              <a:buSzPct val="100000"/>
              <a:buFont typeface="Georgia"/>
              <a:buChar char="•"/>
            </a:pPr>
            <a:r>
              <a:rPr lang="en-US" sz="1800" dirty="0">
                <a:latin typeface="Georgia"/>
                <a:ea typeface="Georgia"/>
                <a:cs typeface="Georgia"/>
                <a:sym typeface="Georgia"/>
              </a:rPr>
              <a:t>History</a:t>
            </a:r>
          </a:p>
          <a:p>
            <a:pPr marL="457200" lvl="0" indent="-342900" rtl="0">
              <a:spcBef>
                <a:spcPts val="0"/>
              </a:spcBef>
              <a:buClr>
                <a:schemeClr val="dk1"/>
              </a:buClr>
              <a:buSzPct val="100000"/>
              <a:buFont typeface="Georgia"/>
              <a:buChar char="•"/>
            </a:pPr>
            <a:r>
              <a:rPr lang="en-US" sz="1800" dirty="0">
                <a:latin typeface="Georgia"/>
                <a:ea typeface="Georgia"/>
                <a:cs typeface="Georgia"/>
                <a:sym typeface="Georgia"/>
              </a:rPr>
              <a:t>Weather Channel</a:t>
            </a:r>
          </a:p>
          <a:p>
            <a:pPr marL="0" indent="0" rtl="0">
              <a:spcBef>
                <a:spcPts val="0"/>
              </a:spcBef>
              <a:buNone/>
            </a:pPr>
            <a:endParaRPr sz="1800" dirty="0">
              <a:latin typeface="Georgia"/>
              <a:ea typeface="Georgia"/>
              <a:cs typeface="Georgia"/>
              <a:sym typeface="Georgia"/>
            </a:endParaRPr>
          </a:p>
          <a:p>
            <a:pPr marL="0" indent="0" rtl="0">
              <a:spcBef>
                <a:spcPts val="0"/>
              </a:spcBef>
              <a:buNone/>
            </a:pPr>
            <a:r>
              <a:rPr lang="en-US" sz="1800" dirty="0" smtClean="0">
                <a:latin typeface="Georgia"/>
                <a:ea typeface="Georgia"/>
                <a:cs typeface="Georgia"/>
                <a:sym typeface="Georgia"/>
              </a:rPr>
              <a:t>Broadcast</a:t>
            </a:r>
            <a:endParaRPr lang="en-US" sz="1800" dirty="0">
              <a:latin typeface="Georgia"/>
              <a:ea typeface="Georgia"/>
              <a:cs typeface="Georgia"/>
              <a:sym typeface="Georgia"/>
            </a:endParaRPr>
          </a:p>
          <a:p>
            <a:pPr marL="457200" lvl="0" indent="-342900" rtl="0">
              <a:spcBef>
                <a:spcPts val="0"/>
              </a:spcBef>
              <a:buClr>
                <a:schemeClr val="dk1"/>
              </a:buClr>
              <a:buSzPct val="100000"/>
              <a:buFont typeface="Georgia"/>
              <a:buChar char="•"/>
            </a:pPr>
            <a:r>
              <a:rPr lang="en-US" sz="1800" dirty="0">
                <a:latin typeface="Georgia"/>
                <a:ea typeface="Georgia"/>
                <a:cs typeface="Georgia"/>
                <a:sym typeface="Georgia"/>
              </a:rPr>
              <a:t>Fox</a:t>
            </a:r>
          </a:p>
          <a:p>
            <a:pPr marL="457200" lvl="0" indent="-342900">
              <a:spcBef>
                <a:spcPts val="0"/>
              </a:spcBef>
              <a:buClr>
                <a:schemeClr val="dk1"/>
              </a:buClr>
              <a:buSzPct val="100000"/>
              <a:buFont typeface="Georgia"/>
              <a:buChar char="•"/>
            </a:pPr>
            <a:r>
              <a:rPr lang="en-US" sz="1800" dirty="0">
                <a:latin typeface="Georgia"/>
                <a:ea typeface="Georgia"/>
                <a:cs typeface="Georgia"/>
                <a:sym typeface="Georgia"/>
              </a:rPr>
              <a:t>NBC</a:t>
            </a:r>
          </a:p>
        </p:txBody>
      </p:sp>
      <p:sp>
        <p:nvSpPr>
          <p:cNvPr id="163" name="Shape 163"/>
          <p:cNvSpPr txBox="1">
            <a:spLocks noGrp="1"/>
          </p:cNvSpPr>
          <p:nvPr>
            <p:ph type="title"/>
          </p:nvPr>
        </p:nvSpPr>
        <p:spPr>
          <a:prstGeom prst="rect">
            <a:avLst/>
          </a:prstGeom>
        </p:spPr>
        <p:txBody>
          <a:bodyPr lIns="91425" tIns="91425" rIns="91425" bIns="91425" anchor="ctr" anchorCtr="0">
            <a:noAutofit/>
          </a:bodyPr>
          <a:lstStyle/>
          <a:p>
            <a:pPr>
              <a:spcBef>
                <a:spcPts val="0"/>
              </a:spcBef>
              <a:buNone/>
            </a:pPr>
            <a:r>
              <a:rPr lang="en-US" sz="4000" dirty="0">
                <a:ea typeface="Georgia"/>
                <a:cs typeface="Georgia"/>
                <a:sym typeface="Georgia"/>
              </a:rPr>
              <a:t>TV</a:t>
            </a:r>
          </a:p>
        </p:txBody>
      </p:sp>
      <p:sp>
        <p:nvSpPr>
          <p:cNvPr id="2" name="Rectangle 1"/>
          <p:cNvSpPr/>
          <p:nvPr/>
        </p:nvSpPr>
        <p:spPr>
          <a:xfrm>
            <a:off x="5334000" y="685800"/>
            <a:ext cx="3505200" cy="5638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0" y="762000"/>
            <a:ext cx="3200400" cy="5109091"/>
          </a:xfrm>
          <a:prstGeom prst="rect">
            <a:avLst/>
          </a:prstGeom>
          <a:noFill/>
        </p:spPr>
        <p:txBody>
          <a:bodyPr wrap="square" rtlCol="0">
            <a:spAutoFit/>
          </a:bodyPr>
          <a:lstStyle/>
          <a:p>
            <a:r>
              <a:rPr lang="en-US" sz="2400" b="1" dirty="0" smtClean="0">
                <a:solidFill>
                  <a:schemeClr val="bg1"/>
                </a:solidFill>
              </a:rPr>
              <a:t>NCIS</a:t>
            </a:r>
          </a:p>
          <a:p>
            <a:r>
              <a:rPr lang="en-US" sz="2400" b="1" dirty="0" smtClean="0">
                <a:solidFill>
                  <a:schemeClr val="bg1"/>
                </a:solidFill>
              </a:rPr>
              <a:t>NCIS</a:t>
            </a:r>
          </a:p>
          <a:p>
            <a:r>
              <a:rPr lang="en-US" sz="2400" b="1" dirty="0" smtClean="0">
                <a:solidFill>
                  <a:schemeClr val="bg1"/>
                </a:solidFill>
              </a:rPr>
              <a:t>NCIS…</a:t>
            </a:r>
          </a:p>
          <a:p>
            <a:r>
              <a:rPr lang="en-US" sz="2400" b="1" dirty="0" smtClean="0">
                <a:solidFill>
                  <a:schemeClr val="bg1"/>
                </a:solidFill>
              </a:rPr>
              <a:t>Sons of Anarchy</a:t>
            </a:r>
          </a:p>
          <a:p>
            <a:r>
              <a:rPr lang="en-US" sz="2400" b="1" dirty="0" smtClean="0">
                <a:solidFill>
                  <a:schemeClr val="bg1"/>
                </a:solidFill>
              </a:rPr>
              <a:t>Ice Road Truckers</a:t>
            </a:r>
          </a:p>
          <a:p>
            <a:r>
              <a:rPr lang="en-US" sz="2400" b="1" dirty="0" smtClean="0">
                <a:solidFill>
                  <a:schemeClr val="bg1"/>
                </a:solidFill>
              </a:rPr>
              <a:t>Deadliest Catch</a:t>
            </a:r>
          </a:p>
          <a:p>
            <a:r>
              <a:rPr lang="en-US" sz="2400" b="1" dirty="0" smtClean="0">
                <a:solidFill>
                  <a:schemeClr val="bg1"/>
                </a:solidFill>
              </a:rPr>
              <a:t>Pawn Stars</a:t>
            </a:r>
          </a:p>
          <a:p>
            <a:r>
              <a:rPr lang="en-US" sz="2400" b="1" dirty="0" smtClean="0">
                <a:solidFill>
                  <a:schemeClr val="bg1"/>
                </a:solidFill>
              </a:rPr>
              <a:t>Family Guy</a:t>
            </a:r>
          </a:p>
          <a:p>
            <a:r>
              <a:rPr lang="en-US" sz="2400" b="1" dirty="0" smtClean="0">
                <a:solidFill>
                  <a:schemeClr val="bg1"/>
                </a:solidFill>
              </a:rPr>
              <a:t>Chicago Fire</a:t>
            </a:r>
          </a:p>
          <a:p>
            <a:r>
              <a:rPr lang="en-US" sz="2400" b="1" dirty="0" smtClean="0">
                <a:solidFill>
                  <a:schemeClr val="bg1"/>
                </a:solidFill>
              </a:rPr>
              <a:t>Chicago PD</a:t>
            </a:r>
          </a:p>
          <a:p>
            <a:r>
              <a:rPr lang="en-US" sz="2400" b="1" dirty="0" smtClean="0">
                <a:solidFill>
                  <a:schemeClr val="bg1"/>
                </a:solidFill>
              </a:rPr>
              <a:t>Cops</a:t>
            </a:r>
          </a:p>
          <a:p>
            <a:r>
              <a:rPr lang="en-US" sz="2400" b="1" dirty="0" smtClean="0">
                <a:solidFill>
                  <a:schemeClr val="bg1"/>
                </a:solidFill>
              </a:rPr>
              <a:t>Street Outlaws</a:t>
            </a:r>
          </a:p>
          <a:p>
            <a:r>
              <a:rPr lang="en-US" sz="2400" b="1" dirty="0" smtClean="0">
                <a:solidFill>
                  <a:schemeClr val="bg1"/>
                </a:solidFill>
              </a:rPr>
              <a:t>Gold Rush</a:t>
            </a:r>
          </a:p>
          <a:p>
            <a:endParaRPr lang="en-US" dirty="0">
              <a:solidFill>
                <a:schemeClr val="bg1"/>
              </a:solidFill>
            </a:endParaRPr>
          </a:p>
        </p:txBody>
      </p:sp>
    </p:spTree>
  </p:cSld>
  <p:clrMapOvr>
    <a:masterClrMapping/>
  </p:clrMapOvr>
  <p:transition spd="slow">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70" name="Shape 170"/>
          <p:cNvSpPr txBox="1">
            <a:spLocks noGrp="1"/>
          </p:cNvSpPr>
          <p:nvPr>
            <p:ph idx="1"/>
          </p:nvPr>
        </p:nvSpPr>
        <p:spPr>
          <a:prstGeom prst="rect">
            <a:avLst/>
          </a:prstGeom>
        </p:spPr>
        <p:txBody>
          <a:bodyPr lIns="91425" tIns="91425" rIns="91425" bIns="91425" anchor="t" anchorCtr="0">
            <a:noAutofit/>
          </a:bodyPr>
          <a:lstStyle/>
          <a:p>
            <a:pPr marL="0" indent="0" rtl="0">
              <a:spcBef>
                <a:spcPts val="0"/>
              </a:spcBef>
              <a:buNone/>
            </a:pPr>
            <a:r>
              <a:rPr lang="en-US" sz="1800" dirty="0">
                <a:latin typeface="Georgia"/>
                <a:ea typeface="Georgia"/>
                <a:cs typeface="Georgia"/>
                <a:sym typeface="Georgia"/>
              </a:rPr>
              <a:t>Facebook </a:t>
            </a:r>
          </a:p>
          <a:p>
            <a:pPr marL="457200" lvl="0" indent="-342900" rtl="0">
              <a:spcBef>
                <a:spcPts val="0"/>
              </a:spcBef>
              <a:buClr>
                <a:schemeClr val="dk1"/>
              </a:buClr>
              <a:buSzPct val="100000"/>
              <a:buFont typeface="Georgia"/>
              <a:buChar char="•"/>
            </a:pPr>
            <a:r>
              <a:rPr lang="en-US" sz="1800" dirty="0">
                <a:latin typeface="Georgia"/>
                <a:ea typeface="Georgia"/>
                <a:cs typeface="Georgia"/>
                <a:sym typeface="Georgia"/>
              </a:rPr>
              <a:t>about 80% of your current drivers use </a:t>
            </a:r>
            <a:r>
              <a:rPr lang="en-US" sz="1800" dirty="0" err="1">
                <a:latin typeface="Georgia"/>
                <a:ea typeface="Georgia"/>
                <a:cs typeface="Georgia"/>
                <a:sym typeface="Georgia"/>
              </a:rPr>
              <a:t>facebook</a:t>
            </a:r>
            <a:r>
              <a:rPr lang="en-US" sz="1800" dirty="0">
                <a:latin typeface="Georgia"/>
                <a:ea typeface="Georgia"/>
                <a:cs typeface="Georgia"/>
                <a:sym typeface="Georgia"/>
              </a:rPr>
              <a:t> already</a:t>
            </a:r>
          </a:p>
          <a:p>
            <a:pPr marL="0" indent="0" rtl="0">
              <a:spcBef>
                <a:spcPts val="0"/>
              </a:spcBef>
              <a:buNone/>
            </a:pPr>
            <a:endParaRPr lang="en-US" sz="1800" dirty="0" smtClean="0">
              <a:latin typeface="Georgia"/>
              <a:ea typeface="Georgia"/>
              <a:cs typeface="Georgia"/>
              <a:sym typeface="Georgia"/>
            </a:endParaRPr>
          </a:p>
          <a:p>
            <a:pPr marL="0" indent="0" rtl="0">
              <a:spcBef>
                <a:spcPts val="0"/>
              </a:spcBef>
              <a:buNone/>
            </a:pPr>
            <a:r>
              <a:rPr lang="en-US" sz="1800" dirty="0" smtClean="0">
                <a:latin typeface="Georgia"/>
                <a:ea typeface="Georgia"/>
                <a:cs typeface="Georgia"/>
                <a:sym typeface="Georgia"/>
              </a:rPr>
              <a:t>Barber Trucking Page</a:t>
            </a:r>
          </a:p>
          <a:p>
            <a:pPr marL="0" indent="0" rtl="0">
              <a:spcBef>
                <a:spcPts val="0"/>
              </a:spcBef>
              <a:buNone/>
            </a:pPr>
            <a:endParaRPr lang="en-US" sz="1800" dirty="0">
              <a:latin typeface="Georgia"/>
              <a:ea typeface="Georgia"/>
              <a:cs typeface="Georgia"/>
              <a:sym typeface="Georgia"/>
            </a:endParaRPr>
          </a:p>
          <a:p>
            <a:pPr marL="0" indent="0" rtl="0">
              <a:spcBef>
                <a:spcPts val="0"/>
              </a:spcBef>
              <a:buNone/>
            </a:pPr>
            <a:r>
              <a:rPr lang="en-US" sz="1800" dirty="0" smtClean="0">
                <a:latin typeface="Georgia"/>
                <a:ea typeface="Georgia"/>
                <a:cs typeface="Georgia"/>
                <a:sym typeface="Georgia"/>
              </a:rPr>
              <a:t>Facebook Advertising</a:t>
            </a:r>
            <a:endParaRPr sz="1800" dirty="0">
              <a:latin typeface="Georgia"/>
              <a:ea typeface="Georgia"/>
              <a:cs typeface="Georgia"/>
              <a:sym typeface="Georgia"/>
            </a:endParaRPr>
          </a:p>
        </p:txBody>
      </p:sp>
      <p:sp>
        <p:nvSpPr>
          <p:cNvPr id="169" name="Shape 169"/>
          <p:cNvSpPr txBox="1">
            <a:spLocks noGrp="1"/>
          </p:cNvSpPr>
          <p:nvPr>
            <p:ph type="title"/>
          </p:nvPr>
        </p:nvSpPr>
        <p:spPr>
          <a:xfrm>
            <a:off x="457200" y="228600"/>
            <a:ext cx="8229600" cy="1143000"/>
          </a:xfrm>
          <a:prstGeom prst="rect">
            <a:avLst/>
          </a:prstGeom>
        </p:spPr>
        <p:txBody>
          <a:bodyPr lIns="91425" tIns="91425" rIns="91425" bIns="91425" anchor="ctr" anchorCtr="0">
            <a:noAutofit/>
          </a:bodyPr>
          <a:lstStyle/>
          <a:p>
            <a:pPr rtl="0">
              <a:spcBef>
                <a:spcPts val="0"/>
              </a:spcBef>
              <a:buNone/>
            </a:pPr>
            <a:r>
              <a:rPr lang="en-US" sz="4000" dirty="0">
                <a:ea typeface="Georgia"/>
                <a:cs typeface="Georgia"/>
                <a:sym typeface="Georgia"/>
              </a:rPr>
              <a:t>Social Media</a:t>
            </a:r>
          </a:p>
        </p:txBody>
      </p:sp>
      <p:sp>
        <p:nvSpPr>
          <p:cNvPr id="2" name="Rectangle 1"/>
          <p:cNvSpPr/>
          <p:nvPr/>
        </p:nvSpPr>
        <p:spPr>
          <a:xfrm>
            <a:off x="4572000" y="3657600"/>
            <a:ext cx="4572000" cy="2585323"/>
          </a:xfrm>
          <a:prstGeom prst="rect">
            <a:avLst/>
          </a:prstGeom>
        </p:spPr>
        <p:txBody>
          <a:bodyPr>
            <a:spAutoFit/>
          </a:bodyPr>
          <a:lstStyle/>
          <a:p>
            <a:r>
              <a:rPr lang="en-US" sz="1800" dirty="0">
                <a:latin typeface="Georgia"/>
                <a:ea typeface="Georgia"/>
                <a:cs typeface="Georgia"/>
                <a:sym typeface="Georgia"/>
              </a:rPr>
              <a:t>Twitter: down the road</a:t>
            </a:r>
          </a:p>
          <a:p>
            <a:r>
              <a:rPr lang="en-US" sz="1800" dirty="0">
                <a:latin typeface="Georgia"/>
                <a:ea typeface="Georgia"/>
                <a:cs typeface="Georgia"/>
                <a:sym typeface="Georgia"/>
              </a:rPr>
              <a:t>#</a:t>
            </a:r>
            <a:r>
              <a:rPr lang="en-US" sz="1800" dirty="0" err="1">
                <a:latin typeface="Georgia"/>
                <a:ea typeface="Georgia"/>
                <a:cs typeface="Georgia"/>
                <a:sym typeface="Georgia"/>
              </a:rPr>
              <a:t>BlackandChrome</a:t>
            </a:r>
            <a:endParaRPr lang="en-US" sz="1800" dirty="0">
              <a:latin typeface="Georgia"/>
              <a:ea typeface="Georgia"/>
              <a:cs typeface="Georgia"/>
              <a:sym typeface="Georgia"/>
            </a:endParaRPr>
          </a:p>
          <a:p>
            <a:pPr marL="457200" lvl="0" indent="-342900">
              <a:buClr>
                <a:schemeClr val="dk1"/>
              </a:buClr>
              <a:buSzPct val="100000"/>
              <a:buFont typeface="Georgia"/>
              <a:buChar char="•"/>
            </a:pPr>
            <a:r>
              <a:rPr lang="en-US" sz="1800" dirty="0">
                <a:latin typeface="Georgia"/>
                <a:ea typeface="Georgia"/>
                <a:cs typeface="Georgia"/>
                <a:sym typeface="Georgia"/>
              </a:rPr>
              <a:t>#</a:t>
            </a:r>
            <a:r>
              <a:rPr lang="en-US" sz="1800" dirty="0" err="1">
                <a:latin typeface="Georgia"/>
                <a:ea typeface="Georgia"/>
                <a:cs typeface="Georgia"/>
                <a:sym typeface="Georgia"/>
              </a:rPr>
              <a:t>SafetySunday</a:t>
            </a:r>
            <a:endParaRPr lang="en-US" sz="1800" dirty="0">
              <a:latin typeface="Georgia"/>
              <a:ea typeface="Georgia"/>
              <a:cs typeface="Georgia"/>
              <a:sym typeface="Georgia"/>
            </a:endParaRPr>
          </a:p>
          <a:p>
            <a:pPr marL="457200" lvl="0" indent="-342900">
              <a:buClr>
                <a:schemeClr val="dk1"/>
              </a:buClr>
              <a:buSzPct val="100000"/>
              <a:buFont typeface="Georgia"/>
              <a:buChar char="•"/>
            </a:pPr>
            <a:r>
              <a:rPr lang="en-US" sz="1800" dirty="0">
                <a:latin typeface="Georgia"/>
                <a:ea typeface="Georgia"/>
                <a:cs typeface="Georgia"/>
                <a:sym typeface="Georgia"/>
              </a:rPr>
              <a:t>#</a:t>
            </a:r>
            <a:r>
              <a:rPr lang="en-US" sz="1800" dirty="0" err="1">
                <a:latin typeface="Georgia"/>
                <a:ea typeface="Georgia"/>
                <a:cs typeface="Georgia"/>
                <a:sym typeface="Georgia"/>
              </a:rPr>
              <a:t>FlatbedFriday</a:t>
            </a:r>
            <a:endParaRPr lang="en-US" sz="1800" dirty="0">
              <a:latin typeface="Georgia"/>
              <a:ea typeface="Georgia"/>
              <a:cs typeface="Georgia"/>
              <a:sym typeface="Georgia"/>
            </a:endParaRPr>
          </a:p>
          <a:p>
            <a:pPr marL="457200" lvl="0" indent="-342900">
              <a:buClr>
                <a:schemeClr val="dk1"/>
              </a:buClr>
              <a:buSzPct val="100000"/>
              <a:buFont typeface="Georgia"/>
              <a:buChar char="•"/>
            </a:pPr>
            <a:r>
              <a:rPr lang="en-US" sz="1800" dirty="0">
                <a:latin typeface="Georgia"/>
                <a:ea typeface="Georgia"/>
                <a:cs typeface="Georgia"/>
                <a:sym typeface="Georgia"/>
              </a:rPr>
              <a:t>#</a:t>
            </a:r>
            <a:r>
              <a:rPr lang="en-US" sz="1800" dirty="0" err="1">
                <a:latin typeface="Georgia"/>
                <a:ea typeface="Georgia"/>
                <a:cs typeface="Georgia"/>
                <a:sym typeface="Georgia"/>
              </a:rPr>
              <a:t>ThrowbackThursday</a:t>
            </a:r>
            <a:endParaRPr lang="en-US" sz="1800" dirty="0">
              <a:latin typeface="Georgia"/>
              <a:ea typeface="Georgia"/>
              <a:cs typeface="Georgia"/>
              <a:sym typeface="Georgia"/>
            </a:endParaRPr>
          </a:p>
          <a:p>
            <a:pPr marL="457200" lvl="0" indent="-342900">
              <a:buClr>
                <a:schemeClr val="dk1"/>
              </a:buClr>
              <a:buSzPct val="100000"/>
              <a:buFont typeface="Georgia"/>
              <a:buChar char="•"/>
            </a:pPr>
            <a:r>
              <a:rPr lang="en-US" sz="1800" dirty="0">
                <a:latin typeface="Georgia"/>
                <a:ea typeface="Georgia"/>
                <a:cs typeface="Georgia"/>
                <a:sym typeface="Georgia"/>
              </a:rPr>
              <a:t>#</a:t>
            </a:r>
            <a:r>
              <a:rPr lang="en-US" sz="1800" dirty="0" err="1">
                <a:latin typeface="Georgia"/>
                <a:ea typeface="Georgia"/>
                <a:cs typeface="Georgia"/>
                <a:sym typeface="Georgia"/>
              </a:rPr>
              <a:t>TruckerTuesdays</a:t>
            </a:r>
            <a:endParaRPr lang="en-US" sz="1800" dirty="0">
              <a:latin typeface="Georgia"/>
              <a:ea typeface="Georgia"/>
              <a:cs typeface="Georgia"/>
              <a:sym typeface="Georgia"/>
            </a:endParaRPr>
          </a:p>
          <a:p>
            <a:pPr marL="457200" lvl="0" indent="-342900">
              <a:buClr>
                <a:schemeClr val="dk1"/>
              </a:buClr>
              <a:buSzPct val="100000"/>
              <a:buFont typeface="Georgia"/>
              <a:buChar char="•"/>
            </a:pPr>
            <a:r>
              <a:rPr lang="en-US" sz="1800" dirty="0">
                <a:latin typeface="Georgia"/>
                <a:ea typeface="Georgia"/>
                <a:cs typeface="Georgia"/>
                <a:sym typeface="Georgia"/>
              </a:rPr>
              <a:t>#</a:t>
            </a:r>
            <a:r>
              <a:rPr lang="en-US" sz="1800" dirty="0" err="1">
                <a:latin typeface="Georgia"/>
                <a:ea typeface="Georgia"/>
                <a:cs typeface="Georgia"/>
                <a:sym typeface="Georgia"/>
              </a:rPr>
              <a:t>BumpinFridays</a:t>
            </a:r>
            <a:endParaRPr lang="en-US" sz="1800" dirty="0">
              <a:latin typeface="Georgia"/>
              <a:ea typeface="Georgia"/>
              <a:cs typeface="Georgia"/>
              <a:sym typeface="Georgia"/>
            </a:endParaRPr>
          </a:p>
          <a:p>
            <a:pPr marL="457200" lvl="0" indent="-342900">
              <a:buClr>
                <a:schemeClr val="dk1"/>
              </a:buClr>
              <a:buSzPct val="100000"/>
              <a:buFont typeface="Georgia"/>
              <a:buChar char="•"/>
            </a:pPr>
            <a:r>
              <a:rPr lang="en-US" sz="1800" dirty="0">
                <a:latin typeface="Georgia"/>
                <a:ea typeface="Georgia"/>
                <a:cs typeface="Georgia"/>
                <a:sym typeface="Georgia"/>
              </a:rPr>
              <a:t>#</a:t>
            </a:r>
            <a:r>
              <a:rPr lang="en-US" sz="1800" dirty="0" err="1">
                <a:latin typeface="Georgia"/>
                <a:ea typeface="Georgia"/>
                <a:cs typeface="Georgia"/>
                <a:sym typeface="Georgia"/>
              </a:rPr>
              <a:t>WheelinWednesdays</a:t>
            </a:r>
            <a:endParaRPr lang="en-US" sz="1800" dirty="0">
              <a:latin typeface="Georgia"/>
              <a:ea typeface="Georgia"/>
              <a:cs typeface="Georgia"/>
              <a:sym typeface="Georgia"/>
            </a:endParaRPr>
          </a:p>
          <a:p>
            <a:pPr marL="457200" lvl="0" indent="-342900">
              <a:buClr>
                <a:schemeClr val="dk1"/>
              </a:buClr>
              <a:buSzPct val="100000"/>
              <a:buFont typeface="Georgia"/>
              <a:buChar char="•"/>
            </a:pPr>
            <a:r>
              <a:rPr lang="en-US" sz="1800" dirty="0">
                <a:latin typeface="Georgia"/>
                <a:ea typeface="Georgia"/>
                <a:cs typeface="Georgia"/>
                <a:sym typeface="Georgia"/>
              </a:rPr>
              <a:t>#</a:t>
            </a:r>
            <a:r>
              <a:rPr lang="en-US" sz="1800" dirty="0" err="1">
                <a:latin typeface="Georgia"/>
                <a:ea typeface="Georgia"/>
                <a:cs typeface="Georgia"/>
                <a:sym typeface="Georgia"/>
              </a:rPr>
              <a:t>HeadingHome</a:t>
            </a:r>
            <a:endParaRPr lang="en-US" sz="1800" dirty="0">
              <a:latin typeface="Georgia"/>
              <a:ea typeface="Georgia"/>
              <a:cs typeface="Georgia"/>
              <a:sym typeface="Georgia"/>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3886200"/>
            <a:ext cx="2766296" cy="189952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0" y="685800"/>
            <a:ext cx="1981200" cy="1981200"/>
          </a:xfrm>
          <a:prstGeom prst="rect">
            <a:avLst/>
          </a:prstGeom>
        </p:spPr>
      </p:pic>
    </p:spTree>
  </p:cSld>
  <p:clrMapOvr>
    <a:masterClrMapping/>
  </p:clrMapOvr>
  <p:transition spd="slow">
    <p:cu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6" name="Shape 176"/>
          <p:cNvSpPr txBox="1">
            <a:spLocks noGrp="1"/>
          </p:cNvSpPr>
          <p:nvPr>
            <p:ph idx="1"/>
          </p:nvPr>
        </p:nvSpPr>
        <p:spPr>
          <a:xfrm>
            <a:off x="397416" y="1219200"/>
            <a:ext cx="8229600" cy="2057400"/>
          </a:xfrm>
          <a:prstGeom prst="rect">
            <a:avLst/>
          </a:prstGeom>
        </p:spPr>
        <p:txBody>
          <a:bodyPr lIns="91425" tIns="91425" rIns="91425" bIns="91425" anchor="t" anchorCtr="0">
            <a:noAutofit/>
          </a:bodyPr>
          <a:lstStyle/>
          <a:p>
            <a:pPr marL="0" indent="0" rtl="0">
              <a:spcBef>
                <a:spcPts val="0"/>
              </a:spcBef>
              <a:buNone/>
            </a:pPr>
            <a:r>
              <a:rPr lang="en-US" sz="2000" dirty="0">
                <a:latin typeface="Georgia"/>
                <a:ea typeface="Georgia"/>
                <a:cs typeface="Georgia"/>
                <a:sym typeface="Georgia"/>
              </a:rPr>
              <a:t>Magazines</a:t>
            </a:r>
          </a:p>
          <a:p>
            <a:pPr marL="457200" lvl="0" indent="-304800" rtl="0">
              <a:spcBef>
                <a:spcPts val="0"/>
              </a:spcBef>
              <a:buClr>
                <a:schemeClr val="dk1"/>
              </a:buClr>
              <a:buSzPct val="100000"/>
              <a:buFont typeface="Georgia"/>
              <a:buChar char="•"/>
            </a:pPr>
            <a:r>
              <a:rPr lang="en-US" sz="2000" dirty="0" smtClean="0">
                <a:latin typeface="Georgia"/>
                <a:ea typeface="Georgia"/>
                <a:cs typeface="Georgia"/>
                <a:sym typeface="Georgia"/>
              </a:rPr>
              <a:t>Perfect fit for the Veteran segment</a:t>
            </a:r>
          </a:p>
          <a:p>
            <a:pPr marL="457200" lvl="0" indent="-304800" rtl="0">
              <a:spcBef>
                <a:spcPts val="0"/>
              </a:spcBef>
              <a:buClr>
                <a:schemeClr val="dk1"/>
              </a:buClr>
              <a:buSzPct val="100000"/>
              <a:buFont typeface="Georgia"/>
              <a:buChar char="•"/>
            </a:pPr>
            <a:r>
              <a:rPr lang="en-US" sz="2000" dirty="0" smtClean="0">
                <a:latin typeface="Georgia"/>
                <a:ea typeface="Georgia"/>
                <a:cs typeface="Georgia"/>
                <a:sym typeface="Georgia"/>
              </a:rPr>
              <a:t>US Veterans Magazine </a:t>
            </a:r>
            <a:r>
              <a:rPr lang="en-US" sz="2000" u="sng" dirty="0" smtClean="0">
                <a:solidFill>
                  <a:schemeClr val="hlink"/>
                </a:solidFill>
                <a:latin typeface="Georgia"/>
                <a:ea typeface="Georgia"/>
                <a:cs typeface="Georgia"/>
                <a:sym typeface="Georgia"/>
                <a:hlinkClick r:id="rId3"/>
              </a:rPr>
              <a:t>http</a:t>
            </a:r>
            <a:r>
              <a:rPr lang="en-US" sz="2000" u="sng" dirty="0">
                <a:solidFill>
                  <a:schemeClr val="hlink"/>
                </a:solidFill>
                <a:latin typeface="Georgia"/>
                <a:ea typeface="Georgia"/>
                <a:cs typeface="Georgia"/>
                <a:sym typeface="Georgia"/>
                <a:hlinkClick r:id="rId3"/>
              </a:rPr>
              <a:t>://www.usveteransmagazine.com</a:t>
            </a:r>
            <a:r>
              <a:rPr lang="en-US" sz="2000" u="sng" dirty="0" smtClean="0">
                <a:solidFill>
                  <a:schemeClr val="hlink"/>
                </a:solidFill>
                <a:latin typeface="Georgia"/>
                <a:ea typeface="Georgia"/>
                <a:cs typeface="Georgia"/>
                <a:sym typeface="Georgia"/>
                <a:hlinkClick r:id="rId3"/>
              </a:rPr>
              <a:t>/</a:t>
            </a:r>
          </a:p>
          <a:p>
            <a:pPr marL="457200" lvl="0" indent="-304800">
              <a:spcBef>
                <a:spcPts val="0"/>
              </a:spcBef>
              <a:buClr>
                <a:schemeClr val="dk1"/>
              </a:buClr>
              <a:buSzPct val="100000"/>
              <a:buFont typeface="Georgia"/>
              <a:buChar char="•"/>
            </a:pPr>
            <a:r>
              <a:rPr lang="en-US" sz="2000" dirty="0" smtClean="0">
                <a:latin typeface="Georgia"/>
                <a:ea typeface="Georgia"/>
                <a:cs typeface="Georgia"/>
                <a:sym typeface="Georgia"/>
              </a:rPr>
              <a:t>American Veteran Magazine</a:t>
            </a:r>
            <a:r>
              <a:rPr lang="en-US" sz="2000" u="sng" dirty="0">
                <a:solidFill>
                  <a:schemeClr val="hlink"/>
                </a:solidFill>
                <a:latin typeface="Georgia"/>
                <a:ea typeface="Georgia"/>
                <a:cs typeface="Georgia"/>
                <a:sym typeface="Georgia"/>
              </a:rPr>
              <a:t> </a:t>
            </a:r>
            <a:r>
              <a:rPr lang="en-US" sz="2000" u="sng" dirty="0" smtClean="0">
                <a:solidFill>
                  <a:schemeClr val="hlink"/>
                </a:solidFill>
                <a:latin typeface="Georgia"/>
                <a:ea typeface="Georgia"/>
                <a:cs typeface="Georgia"/>
                <a:sym typeface="Georgia"/>
                <a:hlinkClick r:id="rId4"/>
              </a:rPr>
              <a:t>http</a:t>
            </a:r>
            <a:r>
              <a:rPr lang="en-US" sz="2000" u="sng" dirty="0">
                <a:solidFill>
                  <a:schemeClr val="hlink"/>
                </a:solidFill>
                <a:latin typeface="Georgia"/>
                <a:ea typeface="Georgia"/>
                <a:cs typeface="Georgia"/>
                <a:sym typeface="Georgia"/>
                <a:hlinkClick r:id="rId4"/>
              </a:rPr>
              <a:t>://www.amvets.org/american-veteran-magazine</a:t>
            </a:r>
            <a:r>
              <a:rPr lang="en-US" sz="2000" u="sng" dirty="0" smtClean="0">
                <a:solidFill>
                  <a:schemeClr val="hlink"/>
                </a:solidFill>
                <a:latin typeface="Georgia"/>
                <a:ea typeface="Georgia"/>
                <a:cs typeface="Georgia"/>
                <a:sym typeface="Georgia"/>
                <a:hlinkClick r:id="rId4"/>
              </a:rPr>
              <a:t>/</a:t>
            </a:r>
            <a:endParaRPr lang="en-US" sz="2000" u="sng" dirty="0" smtClean="0">
              <a:solidFill>
                <a:schemeClr val="hlink"/>
              </a:solidFill>
              <a:latin typeface="Georgia"/>
              <a:ea typeface="Georgia"/>
              <a:cs typeface="Georgia"/>
              <a:sym typeface="Georgia"/>
            </a:endParaRPr>
          </a:p>
          <a:p>
            <a:pPr marL="457200" lvl="0" indent="-304800">
              <a:spcBef>
                <a:spcPts val="0"/>
              </a:spcBef>
              <a:buClr>
                <a:schemeClr val="dk1"/>
              </a:buClr>
              <a:buSzPct val="100000"/>
              <a:buFont typeface="Georgia"/>
              <a:buChar char="•"/>
            </a:pPr>
            <a:r>
              <a:rPr lang="en-US" sz="2000" dirty="0">
                <a:latin typeface="Georgia"/>
                <a:ea typeface="Georgia"/>
                <a:cs typeface="Georgia"/>
                <a:sym typeface="Georgia"/>
              </a:rPr>
              <a:t>Perfect fit </a:t>
            </a:r>
            <a:r>
              <a:rPr lang="en-US" sz="2000" dirty="0" smtClean="0">
                <a:latin typeface="Georgia"/>
                <a:ea typeface="Georgia"/>
                <a:cs typeface="Georgia"/>
                <a:sym typeface="Georgia"/>
              </a:rPr>
              <a:t>for NC National Guard – </a:t>
            </a:r>
            <a:r>
              <a:rPr lang="en-US" sz="2000" i="1" dirty="0" smtClean="0">
                <a:latin typeface="Georgia"/>
                <a:ea typeface="Georgia"/>
                <a:cs typeface="Georgia"/>
                <a:sym typeface="Georgia"/>
                <a:hlinkClick r:id="rId5"/>
              </a:rPr>
              <a:t>The Hornet</a:t>
            </a:r>
            <a:endParaRPr lang="en-US" sz="1000" dirty="0">
              <a:latin typeface="Georgia"/>
              <a:ea typeface="Georgia"/>
              <a:cs typeface="Georgia"/>
              <a:sym typeface="Georgia"/>
            </a:endParaRPr>
          </a:p>
        </p:txBody>
      </p:sp>
      <p:sp>
        <p:nvSpPr>
          <p:cNvPr id="175" name="Shape 175"/>
          <p:cNvSpPr txBox="1">
            <a:spLocks noGrp="1"/>
          </p:cNvSpPr>
          <p:nvPr>
            <p:ph type="title"/>
          </p:nvPr>
        </p:nvSpPr>
        <p:spPr>
          <a:prstGeom prst="rect">
            <a:avLst/>
          </a:prstGeom>
        </p:spPr>
        <p:txBody>
          <a:bodyPr lIns="91425" tIns="91425" rIns="91425" bIns="91425" anchor="ctr" anchorCtr="0">
            <a:noAutofit/>
          </a:bodyPr>
          <a:lstStyle/>
          <a:p>
            <a:pPr lvl="0" rtl="0">
              <a:spcBef>
                <a:spcPts val="0"/>
              </a:spcBef>
              <a:buNone/>
            </a:pPr>
            <a:r>
              <a:rPr lang="en-US" sz="4000" dirty="0">
                <a:ea typeface="Georgia"/>
                <a:cs typeface="Georgia"/>
                <a:sym typeface="Georgia"/>
              </a:rPr>
              <a:t>Magazines and publications</a:t>
            </a:r>
          </a:p>
        </p:txBody>
      </p:sp>
      <p:pic>
        <p:nvPicPr>
          <p:cNvPr id="1026" name="Picture 2" descr="C:\Users\matt\Downloads\military spouse 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3581400"/>
            <a:ext cx="2171700" cy="28956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matt\Downloads\recruit 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1400" y="3623481"/>
            <a:ext cx="2363959" cy="2839872"/>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matt\Downloads\GI Jobs 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7000" y="3648786"/>
            <a:ext cx="2150016" cy="28145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533400"/>
            <a:ext cx="8915400" cy="5369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own Arrow 2"/>
          <p:cNvSpPr/>
          <p:nvPr/>
        </p:nvSpPr>
        <p:spPr>
          <a:xfrm rot="4730714">
            <a:off x="1789872" y="674131"/>
            <a:ext cx="566040" cy="147331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wn Arrow 3"/>
          <p:cNvSpPr/>
          <p:nvPr/>
        </p:nvSpPr>
        <p:spPr>
          <a:xfrm rot="10800000">
            <a:off x="3825170" y="4038600"/>
            <a:ext cx="1417459" cy="259635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713755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590800"/>
            <a:ext cx="8229600" cy="1981200"/>
          </a:xfrm>
        </p:spPr>
        <p:txBody>
          <a:bodyPr>
            <a:normAutofit/>
          </a:bodyPr>
          <a:lstStyle/>
          <a:p>
            <a:r>
              <a:rPr lang="en-US" dirty="0" smtClean="0"/>
              <a:t>Direct marketing</a:t>
            </a:r>
            <a:br>
              <a:rPr lang="en-US" dirty="0" smtClean="0"/>
            </a:br>
            <a:r>
              <a:rPr lang="en-US" sz="2100" b="0" dirty="0">
                <a:solidFill>
                  <a:prstClr val="white"/>
                </a:solidFill>
                <a:effectLst/>
              </a:rPr>
              <a:t>The </a:t>
            </a:r>
            <a:r>
              <a:rPr lang="en-US" sz="2100" b="0" dirty="0" smtClean="0">
                <a:solidFill>
                  <a:prstClr val="white"/>
                </a:solidFill>
                <a:effectLst/>
              </a:rPr>
              <a:t>inbound or pull strategy </a:t>
            </a:r>
            <a:r>
              <a:rPr lang="en-US" sz="2100" b="0" dirty="0">
                <a:solidFill>
                  <a:prstClr val="white"/>
                </a:solidFill>
                <a:effectLst/>
              </a:rPr>
              <a:t>to gain new inquiries</a:t>
            </a:r>
            <a:endParaRPr lang="en-US" dirty="0"/>
          </a:p>
        </p:txBody>
      </p:sp>
    </p:spTree>
    <p:extLst>
      <p:ext uri="{BB962C8B-B14F-4D97-AF65-F5344CB8AC3E}">
        <p14:creationId xmlns:p14="http://schemas.microsoft.com/office/powerpoint/2010/main" val="2425616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1" name="Shape 61"/>
          <p:cNvSpPr txBox="1">
            <a:spLocks noGrp="1"/>
          </p:cNvSpPr>
          <p:nvPr>
            <p:ph idx="1"/>
          </p:nvPr>
        </p:nvSpPr>
        <p:spPr>
          <a:prstGeom prst="rect">
            <a:avLst/>
          </a:prstGeom>
        </p:spPr>
        <p:txBody>
          <a:bodyPr lIns="91425" tIns="91425" rIns="91425" bIns="91425" anchor="t" anchorCtr="0">
            <a:noAutofit/>
          </a:bodyPr>
          <a:lstStyle/>
          <a:p>
            <a:pPr rtl="0">
              <a:spcBef>
                <a:spcPts val="0"/>
              </a:spcBef>
              <a:buNone/>
            </a:pPr>
            <a:r>
              <a:rPr lang="en-US" sz="1800" u="sng" dirty="0" smtClean="0">
                <a:solidFill>
                  <a:schemeClr val="dk1"/>
                </a:solidFill>
                <a:latin typeface="Georgia"/>
                <a:ea typeface="Georgia"/>
                <a:cs typeface="Georgia"/>
                <a:sym typeface="Georgia"/>
              </a:rPr>
              <a:t>AJC: demand is high</a:t>
            </a:r>
          </a:p>
          <a:p>
            <a:pPr>
              <a:spcBef>
                <a:spcPts val="0"/>
              </a:spcBef>
              <a:buNone/>
            </a:pPr>
            <a:r>
              <a:rPr lang="en-US" sz="1800" dirty="0" smtClean="0">
                <a:solidFill>
                  <a:srgbClr val="0070C0"/>
                </a:solidFill>
                <a:latin typeface="Georgia"/>
                <a:ea typeface="Georgia"/>
                <a:cs typeface="Georgia"/>
                <a:sym typeface="Georgia"/>
              </a:rPr>
              <a:t>Content </a:t>
            </a:r>
            <a:r>
              <a:rPr lang="en-US" sz="1800" dirty="0">
                <a:solidFill>
                  <a:srgbClr val="0070C0"/>
                </a:solidFill>
                <a:latin typeface="Georgia"/>
                <a:ea typeface="Georgia"/>
                <a:cs typeface="Georgia"/>
                <a:sym typeface="Georgia"/>
              </a:rPr>
              <a:t>for marketing/micro-site</a:t>
            </a:r>
            <a:endParaRPr lang="en-US" sz="1800" dirty="0" smtClean="0">
              <a:solidFill>
                <a:schemeClr val="dk1"/>
              </a:solidFill>
              <a:latin typeface="Georgia"/>
              <a:ea typeface="Georgia"/>
              <a:cs typeface="Georgia"/>
              <a:sym typeface="Georgia"/>
            </a:endParaRPr>
          </a:p>
          <a:p>
            <a:pPr lvl="1">
              <a:spcBef>
                <a:spcPts val="0"/>
              </a:spcBef>
              <a:buNone/>
            </a:pPr>
            <a:r>
              <a:rPr lang="en-US" sz="1800" dirty="0" smtClean="0">
                <a:solidFill>
                  <a:schemeClr val="dk1"/>
                </a:solidFill>
                <a:latin typeface="Georgia"/>
                <a:ea typeface="Georgia"/>
                <a:cs typeface="Georgia"/>
                <a:sym typeface="Georgia"/>
              </a:rPr>
              <a:t>“Trucking added the most jobs of any transportation sector in 2013; demand expected to grow by 21% through 2020” </a:t>
            </a:r>
            <a:endParaRPr lang="en-US" sz="1800" dirty="0" smtClean="0">
              <a:solidFill>
                <a:srgbClr val="0070C0"/>
              </a:solidFill>
              <a:latin typeface="Georgia"/>
              <a:ea typeface="Georgia"/>
              <a:cs typeface="Georgia"/>
              <a:sym typeface="Georgia"/>
            </a:endParaRPr>
          </a:p>
          <a:p>
            <a:pPr lvl="1">
              <a:spcBef>
                <a:spcPts val="0"/>
              </a:spcBef>
              <a:buNone/>
            </a:pPr>
            <a:r>
              <a:rPr lang="en-US" sz="1800" dirty="0" smtClean="0">
                <a:latin typeface="Georgia"/>
                <a:ea typeface="Georgia"/>
                <a:cs typeface="Georgia"/>
                <a:sym typeface="Georgia"/>
              </a:rPr>
              <a:t>“Truck driving one of the few careers can train quickly and earn $40-50k”</a:t>
            </a:r>
          </a:p>
          <a:p>
            <a:pPr lvl="1">
              <a:spcBef>
                <a:spcPts val="0"/>
              </a:spcBef>
              <a:buNone/>
            </a:pPr>
            <a:r>
              <a:rPr lang="en-US" sz="1800" dirty="0">
                <a:latin typeface="Georgia"/>
                <a:ea typeface="Georgia"/>
                <a:cs typeface="Georgia"/>
                <a:sym typeface="Georgia"/>
              </a:rPr>
              <a:t>“By year 3, should be making into $50,000s”</a:t>
            </a:r>
          </a:p>
          <a:p>
            <a:pPr rtl="0">
              <a:spcBef>
                <a:spcPts val="0"/>
              </a:spcBef>
              <a:buNone/>
            </a:pPr>
            <a:r>
              <a:rPr lang="en-US" sz="1800" dirty="0" smtClean="0">
                <a:latin typeface="Georgia"/>
                <a:ea typeface="Georgia"/>
                <a:cs typeface="Georgia"/>
                <a:sym typeface="Georgia"/>
              </a:rPr>
              <a:t>“Newer segments in CDL classes: career changers, retirees, former military people and business owners wanting to start a second career. Women : safety-conscious and well-organized.” </a:t>
            </a:r>
            <a:r>
              <a:rPr lang="en-US" sz="1800" dirty="0" smtClean="0">
                <a:solidFill>
                  <a:srgbClr val="0070C0"/>
                </a:solidFill>
                <a:latin typeface="Georgia"/>
                <a:ea typeface="Georgia"/>
                <a:cs typeface="Georgia"/>
                <a:sym typeface="Georgia"/>
              </a:rPr>
              <a:t>Segments to target.</a:t>
            </a:r>
          </a:p>
          <a:p>
            <a:pPr rtl="0">
              <a:spcBef>
                <a:spcPts val="0"/>
              </a:spcBef>
              <a:buNone/>
            </a:pPr>
            <a:r>
              <a:rPr lang="en-US" sz="1800" dirty="0" smtClean="0">
                <a:latin typeface="Georgia"/>
                <a:ea typeface="Georgia"/>
                <a:cs typeface="Georgia"/>
                <a:sym typeface="Georgia"/>
              </a:rPr>
              <a:t>“Self-starter, able to work with no supervision, home on weekends” </a:t>
            </a:r>
            <a:r>
              <a:rPr lang="en-US" sz="1800" dirty="0" smtClean="0">
                <a:solidFill>
                  <a:srgbClr val="0070C0"/>
                </a:solidFill>
                <a:latin typeface="Georgia"/>
                <a:ea typeface="Georgia"/>
                <a:cs typeface="Georgia"/>
                <a:sym typeface="Georgia"/>
              </a:rPr>
              <a:t>– survey</a:t>
            </a:r>
          </a:p>
          <a:p>
            <a:pPr rtl="0">
              <a:spcBef>
                <a:spcPts val="0"/>
              </a:spcBef>
              <a:buNone/>
            </a:pPr>
            <a:r>
              <a:rPr lang="en-US" sz="1800" dirty="0" smtClean="0">
                <a:latin typeface="Georgia"/>
                <a:ea typeface="Georgia"/>
                <a:cs typeface="Georgia"/>
                <a:sym typeface="Georgia"/>
              </a:rPr>
              <a:t>“Working conditions have improved, trucks more comfortable and equipped”</a:t>
            </a:r>
          </a:p>
          <a:p>
            <a:pPr rtl="0">
              <a:spcBef>
                <a:spcPts val="0"/>
              </a:spcBef>
              <a:buNone/>
            </a:pPr>
            <a:endParaRPr lang="en-US" sz="1800" dirty="0">
              <a:latin typeface="Georgia"/>
              <a:ea typeface="Georgia"/>
              <a:cs typeface="Georgia"/>
              <a:sym typeface="Georgia"/>
            </a:endParaRPr>
          </a:p>
          <a:p>
            <a:pPr rtl="0">
              <a:spcBef>
                <a:spcPts val="0"/>
              </a:spcBef>
              <a:buNone/>
            </a:pPr>
            <a:r>
              <a:rPr lang="en-US" sz="1800" u="sng" dirty="0" smtClean="0">
                <a:latin typeface="Georgia"/>
                <a:ea typeface="Georgia"/>
                <a:cs typeface="Georgia"/>
                <a:sym typeface="Georgia"/>
              </a:rPr>
              <a:t>NY Times</a:t>
            </a:r>
          </a:p>
          <a:p>
            <a:pPr rtl="0">
              <a:spcBef>
                <a:spcPts val="0"/>
              </a:spcBef>
              <a:buNone/>
            </a:pPr>
            <a:r>
              <a:rPr lang="en-US" sz="1800" dirty="0" smtClean="0">
                <a:latin typeface="Georgia"/>
                <a:ea typeface="Georgia"/>
                <a:cs typeface="Georgia"/>
                <a:sym typeface="Georgia"/>
              </a:rPr>
              <a:t>“Some drivers could be coaxed back into the industry if the money were right”- </a:t>
            </a:r>
            <a:r>
              <a:rPr lang="en-US" sz="1800" dirty="0" smtClean="0">
                <a:solidFill>
                  <a:srgbClr val="0070C0"/>
                </a:solidFill>
                <a:latin typeface="Georgia"/>
                <a:ea typeface="Georgia"/>
                <a:cs typeface="Georgia"/>
                <a:sym typeface="Georgia"/>
              </a:rPr>
              <a:t>target CDL holders, and former Barber drivers.</a:t>
            </a:r>
            <a:endParaRPr lang="en-US" sz="1800" dirty="0" smtClean="0">
              <a:latin typeface="Georgia"/>
              <a:ea typeface="Georgia"/>
              <a:cs typeface="Georgia"/>
              <a:sym typeface="Georgia"/>
            </a:endParaRPr>
          </a:p>
        </p:txBody>
      </p:sp>
      <p:sp>
        <p:nvSpPr>
          <p:cNvPr id="60" name="Shape 60"/>
          <p:cNvSpPr txBox="1">
            <a:spLocks noGrp="1"/>
          </p:cNvSpPr>
          <p:nvPr>
            <p:ph type="title"/>
          </p:nvPr>
        </p:nvSpPr>
        <p:spPr>
          <a:prstGeom prst="rect">
            <a:avLst/>
          </a:prstGeom>
        </p:spPr>
        <p:txBody>
          <a:bodyPr lIns="91425" tIns="91425" rIns="91425" bIns="91425" anchor="ctr" anchorCtr="0">
            <a:noAutofit/>
          </a:bodyPr>
          <a:lstStyle/>
          <a:p>
            <a:pPr>
              <a:spcBef>
                <a:spcPts val="0"/>
              </a:spcBef>
              <a:buNone/>
            </a:pPr>
            <a:r>
              <a:rPr lang="en-US" sz="4000" dirty="0">
                <a:solidFill>
                  <a:schemeClr val="dk1"/>
                </a:solidFill>
                <a:ea typeface="Georgia"/>
                <a:cs typeface="Georgia"/>
                <a:sym typeface="Georgia"/>
              </a:rPr>
              <a:t>Positioning and </a:t>
            </a:r>
            <a:r>
              <a:rPr lang="en-US" sz="4000" dirty="0" smtClean="0">
                <a:solidFill>
                  <a:schemeClr val="dk1"/>
                </a:solidFill>
                <a:ea typeface="Georgia"/>
                <a:cs typeface="Georgia"/>
                <a:sym typeface="Georgia"/>
              </a:rPr>
              <a:t>Branding to address from Research</a:t>
            </a:r>
            <a:endParaRPr lang="en-US" sz="4000" dirty="0">
              <a:solidFill>
                <a:schemeClr val="dk1"/>
              </a:solidFill>
              <a:ea typeface="Georgia"/>
              <a:cs typeface="Georgia"/>
              <a:sym typeface="Georgia"/>
            </a:endParaRPr>
          </a:p>
        </p:txBody>
      </p:sp>
    </p:spTree>
    <p:extLst>
      <p:ext uri="{BB962C8B-B14F-4D97-AF65-F5344CB8AC3E}">
        <p14:creationId xmlns:p14="http://schemas.microsoft.com/office/powerpoint/2010/main" val="666688231"/>
      </p:ext>
    </p:extLst>
  </p:cSld>
  <p:clrMapOvr>
    <a:masterClrMapping/>
  </p:clrMapOvr>
  <p:transition spd="slow">
    <p:cu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2" name="Shape 182"/>
          <p:cNvSpPr txBox="1">
            <a:spLocks noGrp="1"/>
          </p:cNvSpPr>
          <p:nvPr>
            <p:ph idx="1"/>
          </p:nvPr>
        </p:nvSpPr>
        <p:spPr>
          <a:prstGeom prst="rect">
            <a:avLst/>
          </a:prstGeom>
        </p:spPr>
        <p:txBody>
          <a:bodyPr lIns="91425" tIns="91425" rIns="91425" bIns="91425" anchor="t" anchorCtr="0">
            <a:noAutofit/>
          </a:bodyPr>
          <a:lstStyle/>
          <a:p>
            <a:pPr rtl="0">
              <a:spcBef>
                <a:spcPts val="0"/>
              </a:spcBef>
              <a:buNone/>
            </a:pPr>
            <a:r>
              <a:rPr lang="en-US" dirty="0" smtClean="0">
                <a:latin typeface="Georgia"/>
                <a:ea typeface="Georgia"/>
                <a:cs typeface="Georgia"/>
                <a:sym typeface="Georgia"/>
              </a:rPr>
              <a:t>Content pushes and pulls drivers to Microsite…</a:t>
            </a:r>
          </a:p>
          <a:p>
            <a:pPr rtl="0">
              <a:spcBef>
                <a:spcPts val="0"/>
              </a:spcBef>
              <a:buFontTx/>
              <a:buChar char="-"/>
            </a:pPr>
            <a:r>
              <a:rPr lang="en-US" dirty="0" smtClean="0">
                <a:latin typeface="Georgia"/>
                <a:ea typeface="Georgia"/>
                <a:cs typeface="Georgia"/>
                <a:sym typeface="Georgia"/>
              </a:rPr>
              <a:t>Our original content on Barber Blog</a:t>
            </a:r>
          </a:p>
          <a:p>
            <a:pPr rtl="0">
              <a:spcBef>
                <a:spcPts val="0"/>
              </a:spcBef>
              <a:buFontTx/>
              <a:buChar char="-"/>
            </a:pPr>
            <a:r>
              <a:rPr lang="en-US" dirty="0" smtClean="0">
                <a:latin typeface="Georgia"/>
                <a:ea typeface="Georgia"/>
                <a:cs typeface="Georgia"/>
                <a:sym typeface="Georgia"/>
              </a:rPr>
              <a:t>Shared content from other blogs</a:t>
            </a:r>
          </a:p>
          <a:p>
            <a:pPr rtl="0">
              <a:spcBef>
                <a:spcPts val="0"/>
              </a:spcBef>
              <a:buFontTx/>
              <a:buChar char="-"/>
            </a:pPr>
            <a:r>
              <a:rPr lang="en-US" dirty="0" smtClean="0">
                <a:latin typeface="Georgia"/>
                <a:ea typeface="Georgia"/>
                <a:cs typeface="Georgia"/>
                <a:sym typeface="Georgia"/>
              </a:rPr>
              <a:t>Testimonials of current drivers</a:t>
            </a:r>
          </a:p>
          <a:p>
            <a:pPr rtl="0">
              <a:spcBef>
                <a:spcPts val="0"/>
              </a:spcBef>
              <a:buFontTx/>
              <a:buChar char="-"/>
            </a:pPr>
            <a:r>
              <a:rPr lang="en-US" dirty="0" smtClean="0">
                <a:latin typeface="Georgia"/>
                <a:ea typeface="Georgia"/>
                <a:cs typeface="Georgia"/>
                <a:sym typeface="Georgia"/>
              </a:rPr>
              <a:t>Video content</a:t>
            </a:r>
          </a:p>
          <a:p>
            <a:pPr rtl="0">
              <a:spcBef>
                <a:spcPts val="0"/>
              </a:spcBef>
              <a:buFontTx/>
              <a:buChar char="-"/>
            </a:pPr>
            <a:r>
              <a:rPr lang="en-US" dirty="0" smtClean="0">
                <a:latin typeface="Georgia"/>
                <a:ea typeface="Georgia"/>
                <a:cs typeface="Georgia"/>
                <a:sym typeface="Georgia"/>
              </a:rPr>
              <a:t>Driver of the month/Year</a:t>
            </a:r>
          </a:p>
          <a:p>
            <a:pPr rtl="0">
              <a:spcBef>
                <a:spcPts val="0"/>
              </a:spcBef>
              <a:buFontTx/>
              <a:buChar char="-"/>
            </a:pPr>
            <a:r>
              <a:rPr lang="en-US" dirty="0" smtClean="0">
                <a:latin typeface="Georgia"/>
                <a:ea typeface="Georgia"/>
                <a:cs typeface="Georgia"/>
                <a:sym typeface="Georgia"/>
              </a:rPr>
              <a:t>Social media content through plug-ins</a:t>
            </a:r>
            <a:endParaRPr lang="en-US" dirty="0">
              <a:latin typeface="Georgia"/>
              <a:ea typeface="Georgia"/>
              <a:cs typeface="Georgia"/>
              <a:sym typeface="Georgia"/>
            </a:endParaRPr>
          </a:p>
          <a:p>
            <a:pPr marL="109728" indent="0" rtl="0">
              <a:spcBef>
                <a:spcPts val="0"/>
              </a:spcBef>
              <a:buNone/>
            </a:pPr>
            <a:endParaRPr lang="en-US" dirty="0">
              <a:latin typeface="Georgia"/>
              <a:ea typeface="Georgia"/>
              <a:cs typeface="Georgia"/>
              <a:sym typeface="Georgia"/>
            </a:endParaRPr>
          </a:p>
          <a:p>
            <a:pPr marL="109728" indent="0" rtl="0">
              <a:spcBef>
                <a:spcPts val="0"/>
              </a:spcBef>
              <a:buNone/>
            </a:pPr>
            <a:r>
              <a:rPr lang="en-US" dirty="0" smtClean="0">
                <a:latin typeface="Georgia"/>
                <a:ea typeface="Georgia"/>
                <a:cs typeface="Georgia"/>
                <a:sym typeface="Georgia"/>
              </a:rPr>
              <a:t>Being shared on social media, e-mail marketing, third-party industry </a:t>
            </a:r>
            <a:r>
              <a:rPr lang="en-US" dirty="0" smtClean="0">
                <a:latin typeface="Georgia"/>
                <a:ea typeface="Georgia"/>
                <a:cs typeface="Georgia"/>
                <a:sym typeface="Georgia"/>
              </a:rPr>
              <a:t>sites</a:t>
            </a:r>
            <a:endParaRPr lang="en-US" dirty="0" smtClean="0">
              <a:latin typeface="Georgia"/>
              <a:ea typeface="Georgia"/>
              <a:cs typeface="Georgia"/>
              <a:sym typeface="Georgia"/>
            </a:endParaRPr>
          </a:p>
          <a:p>
            <a:pPr rtl="0">
              <a:spcBef>
                <a:spcPts val="0"/>
              </a:spcBef>
              <a:buFontTx/>
              <a:buChar char="-"/>
            </a:pPr>
            <a:endParaRPr lang="en-US" dirty="0">
              <a:latin typeface="Georgia"/>
              <a:ea typeface="Georgia"/>
              <a:cs typeface="Georgia"/>
              <a:sym typeface="Georgia"/>
            </a:endParaRPr>
          </a:p>
        </p:txBody>
      </p:sp>
      <p:sp>
        <p:nvSpPr>
          <p:cNvPr id="181" name="Shape 181"/>
          <p:cNvSpPr txBox="1">
            <a:spLocks noGrp="1"/>
          </p:cNvSpPr>
          <p:nvPr>
            <p:ph type="title"/>
          </p:nvPr>
        </p:nvSpPr>
        <p:spPr>
          <a:prstGeom prst="rect">
            <a:avLst/>
          </a:prstGeom>
        </p:spPr>
        <p:txBody>
          <a:bodyPr lIns="91425" tIns="91425" rIns="91425" bIns="91425" anchor="ctr" anchorCtr="0">
            <a:noAutofit/>
          </a:bodyPr>
          <a:lstStyle/>
          <a:p>
            <a:pPr>
              <a:spcBef>
                <a:spcPts val="0"/>
              </a:spcBef>
              <a:buNone/>
            </a:pPr>
            <a:r>
              <a:rPr lang="en-US" sz="4000" dirty="0" smtClean="0">
                <a:ea typeface="Georgia"/>
                <a:cs typeface="Georgia"/>
                <a:sym typeface="Georgia"/>
              </a:rPr>
              <a:t>All the content marketing being pushed out…</a:t>
            </a:r>
            <a:endParaRPr lang="en-US" sz="4000" dirty="0">
              <a:ea typeface="Georgia"/>
              <a:cs typeface="Georgia"/>
              <a:sym typeface="Georgia"/>
            </a:endParaRPr>
          </a:p>
        </p:txBody>
      </p:sp>
    </p:spTree>
    <p:extLst>
      <p:ext uri="{BB962C8B-B14F-4D97-AF65-F5344CB8AC3E}">
        <p14:creationId xmlns:p14="http://schemas.microsoft.com/office/powerpoint/2010/main" val="1369002106"/>
      </p:ext>
    </p:extLst>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Shape 181"/>
          <p:cNvSpPr txBox="1">
            <a:spLocks noGrp="1"/>
          </p:cNvSpPr>
          <p:nvPr>
            <p:ph type="title"/>
          </p:nvPr>
        </p:nvSpPr>
        <p:spPr>
          <a:xfrm>
            <a:off x="0" y="4549"/>
            <a:ext cx="8229600" cy="1143000"/>
          </a:xfrm>
          <a:prstGeom prst="rect">
            <a:avLst/>
          </a:prstGeom>
        </p:spPr>
        <p:txBody>
          <a:bodyPr lIns="91425" tIns="91425" rIns="91425" bIns="91425" anchor="ctr" anchorCtr="0">
            <a:noAutofit/>
          </a:bodyPr>
          <a:lstStyle/>
          <a:p>
            <a:pPr>
              <a:spcBef>
                <a:spcPts val="0"/>
              </a:spcBef>
              <a:buNone/>
            </a:pPr>
            <a:r>
              <a:rPr lang="en-US" sz="4000" dirty="0" smtClean="0">
                <a:ea typeface="Georgia"/>
                <a:cs typeface="Georgia"/>
                <a:sym typeface="Georgia"/>
              </a:rPr>
              <a:t>Drip marketing schedule</a:t>
            </a:r>
            <a:endParaRPr lang="en-US" sz="4000" dirty="0">
              <a:ea typeface="Georgia"/>
              <a:cs typeface="Georgia"/>
              <a:sym typeface="Georgia"/>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897079"/>
            <a:ext cx="7714130" cy="5960919"/>
          </a:xfrm>
          <a:prstGeom prst="rect">
            <a:avLst/>
          </a:prstGeom>
        </p:spPr>
      </p:pic>
    </p:spTree>
    <p:extLst>
      <p:ext uri="{BB962C8B-B14F-4D97-AF65-F5344CB8AC3E}">
        <p14:creationId xmlns:p14="http://schemas.microsoft.com/office/powerpoint/2010/main" val="3918244229"/>
      </p:ext>
    </p:extLst>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2" name="Shape 182"/>
          <p:cNvSpPr txBox="1">
            <a:spLocks noGrp="1"/>
          </p:cNvSpPr>
          <p:nvPr>
            <p:ph idx="1"/>
          </p:nvPr>
        </p:nvSpPr>
        <p:spPr>
          <a:xfrm>
            <a:off x="457200" y="884237"/>
            <a:ext cx="8229600" cy="5364163"/>
          </a:xfrm>
          <a:prstGeom prst="rect">
            <a:avLst/>
          </a:prstGeom>
        </p:spPr>
        <p:txBody>
          <a:bodyPr lIns="91425" tIns="91425" rIns="91425" bIns="91425" anchor="t" anchorCtr="0">
            <a:noAutofit/>
          </a:bodyPr>
          <a:lstStyle/>
          <a:p>
            <a:pPr rtl="0">
              <a:spcBef>
                <a:spcPts val="0"/>
              </a:spcBef>
              <a:buNone/>
            </a:pPr>
            <a:r>
              <a:rPr lang="en-US" sz="2000" dirty="0">
                <a:latin typeface="Georgia"/>
                <a:ea typeface="Georgia"/>
                <a:cs typeface="Georgia"/>
                <a:sym typeface="Georgia"/>
              </a:rPr>
              <a:t>Targeted direct mail </a:t>
            </a:r>
            <a:r>
              <a:rPr lang="en-US" sz="2000" dirty="0" smtClean="0">
                <a:latin typeface="Georgia"/>
                <a:ea typeface="Georgia"/>
                <a:cs typeface="Georgia"/>
                <a:sym typeface="Georgia"/>
              </a:rPr>
              <a:t>list</a:t>
            </a:r>
            <a:endParaRPr lang="en-US" sz="2000" dirty="0">
              <a:latin typeface="Georgia"/>
              <a:ea typeface="Georgia"/>
              <a:cs typeface="Georgia"/>
              <a:sym typeface="Georgia"/>
            </a:endParaRPr>
          </a:p>
          <a:p>
            <a:pPr lvl="1">
              <a:spcBef>
                <a:spcPts val="0"/>
              </a:spcBef>
            </a:pPr>
            <a:r>
              <a:rPr lang="en-US" sz="1800" dirty="0" smtClean="0">
                <a:latin typeface="Georgia"/>
                <a:ea typeface="Georgia"/>
                <a:cs typeface="Georgia"/>
                <a:sym typeface="Georgia"/>
              </a:rPr>
              <a:t>Post-card directing them to microsite</a:t>
            </a:r>
          </a:p>
          <a:p>
            <a:pPr lvl="2">
              <a:spcBef>
                <a:spcPts val="0"/>
              </a:spcBef>
            </a:pPr>
            <a:r>
              <a:rPr lang="en-US" sz="1800" dirty="0" smtClean="0">
                <a:latin typeface="Georgia"/>
                <a:ea typeface="Georgia"/>
                <a:cs typeface="Georgia"/>
                <a:sym typeface="Georgia"/>
              </a:rPr>
              <a:t>Pushes to fill out Questionnaire, or next best thing is shorter Contact card</a:t>
            </a:r>
          </a:p>
          <a:p>
            <a:pPr lvl="2">
              <a:spcBef>
                <a:spcPts val="0"/>
              </a:spcBef>
            </a:pPr>
            <a:r>
              <a:rPr lang="en-US" sz="1800" dirty="0">
                <a:latin typeface="Georgia"/>
                <a:ea typeface="Georgia"/>
                <a:cs typeface="Georgia"/>
                <a:sym typeface="Georgia"/>
              </a:rPr>
              <a:t>1000 CDL drivers in Northwestern </a:t>
            </a:r>
            <a:r>
              <a:rPr lang="en-US" sz="1800" dirty="0" smtClean="0">
                <a:latin typeface="Georgia"/>
                <a:ea typeface="Georgia"/>
                <a:cs typeface="Georgia"/>
                <a:sym typeface="Georgia"/>
              </a:rPr>
              <a:t>PA</a:t>
            </a:r>
          </a:p>
          <a:p>
            <a:pPr lvl="2">
              <a:spcBef>
                <a:spcPts val="0"/>
              </a:spcBef>
            </a:pPr>
            <a:r>
              <a:rPr lang="en-US" sz="1800" dirty="0" smtClean="0">
                <a:latin typeface="Georgia"/>
                <a:ea typeface="Georgia"/>
                <a:cs typeface="Georgia"/>
                <a:sym typeface="Georgia"/>
              </a:rPr>
              <a:t>Also send to former Barber drivers</a:t>
            </a:r>
            <a:endParaRPr lang="en-US" sz="1800" dirty="0">
              <a:latin typeface="Georgia"/>
              <a:ea typeface="Georgia"/>
              <a:cs typeface="Georgia"/>
              <a:sym typeface="Georgia"/>
            </a:endParaRPr>
          </a:p>
          <a:p>
            <a:pPr>
              <a:spcBef>
                <a:spcPts val="0"/>
              </a:spcBef>
            </a:pPr>
            <a:r>
              <a:rPr lang="en-US" sz="2000" dirty="0">
                <a:latin typeface="Georgia"/>
                <a:ea typeface="Georgia"/>
                <a:cs typeface="Georgia"/>
                <a:sym typeface="Georgia"/>
              </a:rPr>
              <a:t>Unique Truck Driver Lists</a:t>
            </a:r>
          </a:p>
          <a:p>
            <a:pPr lvl="1">
              <a:spcBef>
                <a:spcPts val="0"/>
              </a:spcBef>
            </a:pPr>
            <a:r>
              <a:rPr lang="en-US" sz="1800" dirty="0">
                <a:latin typeface="Georgia"/>
                <a:ea typeface="Georgia"/>
                <a:cs typeface="Georgia"/>
                <a:sym typeface="Georgia"/>
              </a:rPr>
              <a:t>Women Truck Drivers List</a:t>
            </a:r>
          </a:p>
          <a:p>
            <a:pPr lvl="1">
              <a:spcBef>
                <a:spcPts val="0"/>
              </a:spcBef>
            </a:pPr>
            <a:r>
              <a:rPr lang="en-US" sz="1800" dirty="0">
                <a:latin typeface="Georgia"/>
                <a:ea typeface="Georgia"/>
                <a:cs typeface="Georgia"/>
                <a:sym typeface="Georgia"/>
              </a:rPr>
              <a:t>Hispanic Truck Drivers List</a:t>
            </a:r>
          </a:p>
          <a:p>
            <a:pPr>
              <a:spcBef>
                <a:spcPts val="0"/>
              </a:spcBef>
            </a:pPr>
            <a:endParaRPr lang="en-US" sz="2000" dirty="0">
              <a:latin typeface="Georgia"/>
              <a:ea typeface="Georgia"/>
              <a:cs typeface="Georgia"/>
              <a:sym typeface="Georgia"/>
            </a:endParaRPr>
          </a:p>
          <a:p>
            <a:pPr>
              <a:spcBef>
                <a:spcPts val="0"/>
              </a:spcBef>
            </a:pPr>
            <a:r>
              <a:rPr lang="en-US" sz="2000" dirty="0">
                <a:latin typeface="Georgia"/>
                <a:ea typeface="Georgia"/>
                <a:cs typeface="Georgia"/>
                <a:sym typeface="Georgia"/>
              </a:rPr>
              <a:t>Truckers List Profile</a:t>
            </a:r>
          </a:p>
          <a:p>
            <a:pPr lvl="1">
              <a:spcBef>
                <a:spcPts val="0"/>
              </a:spcBef>
            </a:pPr>
            <a:r>
              <a:rPr lang="en-US" sz="1800" dirty="0">
                <a:latin typeface="Georgia"/>
                <a:ea typeface="Georgia"/>
                <a:cs typeface="Georgia"/>
                <a:sym typeface="Georgia"/>
              </a:rPr>
              <a:t>Send us your CDL drivers, and we’ll generate a “Demographic Profile” … a powerful report to help identify your “ideal” trucker profile</a:t>
            </a:r>
            <a:endParaRPr lang="en-US" sz="1800" dirty="0" smtClean="0">
              <a:latin typeface="Georgia"/>
              <a:ea typeface="Georgia"/>
              <a:cs typeface="Georgia"/>
              <a:sym typeface="Georgia"/>
            </a:endParaRPr>
          </a:p>
          <a:p>
            <a:pPr rtl="0">
              <a:spcBef>
                <a:spcPts val="0"/>
              </a:spcBef>
              <a:buNone/>
            </a:pPr>
            <a:endParaRPr lang="en-US" sz="2000" dirty="0" smtClean="0">
              <a:latin typeface="Georgia"/>
              <a:ea typeface="Georgia"/>
              <a:cs typeface="Georgia"/>
              <a:sym typeface="Georgia"/>
            </a:endParaRPr>
          </a:p>
          <a:p>
            <a:pPr rtl="0">
              <a:spcBef>
                <a:spcPts val="0"/>
              </a:spcBef>
              <a:buNone/>
            </a:pPr>
            <a:r>
              <a:rPr lang="en-US" sz="2000" dirty="0" smtClean="0">
                <a:latin typeface="Georgia"/>
                <a:ea typeface="Georgia"/>
                <a:cs typeface="Georgia"/>
                <a:sym typeface="Georgia"/>
              </a:rPr>
              <a:t>This is how to target Owner-Operators quickly vs. outdoor advertising </a:t>
            </a:r>
          </a:p>
          <a:p>
            <a:pPr>
              <a:spcBef>
                <a:spcPts val="0"/>
              </a:spcBef>
            </a:pPr>
            <a:r>
              <a:rPr lang="en-US" sz="2000" dirty="0">
                <a:latin typeface="Georgia"/>
                <a:ea typeface="Georgia"/>
                <a:cs typeface="Georgia"/>
                <a:sym typeface="Georgia"/>
              </a:rPr>
              <a:t>Trucking / CDL America - Firms with Trucks / Fleets Mailing List</a:t>
            </a:r>
          </a:p>
        </p:txBody>
      </p:sp>
      <p:sp>
        <p:nvSpPr>
          <p:cNvPr id="181" name="Shape 181"/>
          <p:cNvSpPr txBox="1">
            <a:spLocks noGrp="1"/>
          </p:cNvSpPr>
          <p:nvPr>
            <p:ph type="title"/>
          </p:nvPr>
        </p:nvSpPr>
        <p:spPr>
          <a:xfrm>
            <a:off x="457200" y="-228600"/>
            <a:ext cx="8229600" cy="1143000"/>
          </a:xfrm>
          <a:prstGeom prst="rect">
            <a:avLst/>
          </a:prstGeom>
        </p:spPr>
        <p:txBody>
          <a:bodyPr lIns="91425" tIns="91425" rIns="91425" bIns="91425" anchor="ctr" anchorCtr="0">
            <a:noAutofit/>
          </a:bodyPr>
          <a:lstStyle/>
          <a:p>
            <a:pPr>
              <a:spcBef>
                <a:spcPts val="0"/>
              </a:spcBef>
              <a:buNone/>
            </a:pPr>
            <a:r>
              <a:rPr lang="en-US" sz="4000" dirty="0" smtClean="0">
                <a:ea typeface="Georgia"/>
                <a:cs typeface="Georgia"/>
                <a:sym typeface="Georgia"/>
              </a:rPr>
              <a:t>Direct targeting</a:t>
            </a:r>
            <a:endParaRPr lang="en-US" sz="4000" dirty="0">
              <a:ea typeface="Georgia"/>
              <a:cs typeface="Georgia"/>
              <a:sym typeface="Georgia"/>
            </a:endParaRPr>
          </a:p>
        </p:txBody>
      </p:sp>
    </p:spTree>
  </p:cSld>
  <p:clrMapOvr>
    <a:masterClrMapping/>
  </p:clrMapOvr>
  <p:transition spd="slow">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4" name="Shape 194"/>
          <p:cNvSpPr txBox="1">
            <a:spLocks noGrp="1"/>
          </p:cNvSpPr>
          <p:nvPr>
            <p:ph idx="1"/>
          </p:nvPr>
        </p:nvSpPr>
        <p:spPr>
          <a:prstGeom prst="rect">
            <a:avLst/>
          </a:prstGeom>
        </p:spPr>
        <p:txBody>
          <a:bodyPr lIns="91425" tIns="91425" rIns="91425" bIns="91425" anchor="t" anchorCtr="0">
            <a:noAutofit/>
          </a:bodyPr>
          <a:lstStyle/>
          <a:p>
            <a:pPr marL="0" lvl="0" indent="0" rtl="0">
              <a:spcBef>
                <a:spcPts val="0"/>
              </a:spcBef>
              <a:buNone/>
            </a:pPr>
            <a:r>
              <a:rPr lang="en-US" sz="1800" dirty="0">
                <a:latin typeface="Georgia"/>
                <a:ea typeface="Georgia"/>
                <a:cs typeface="Georgia"/>
                <a:sym typeface="Georgia"/>
              </a:rPr>
              <a:t>Schools</a:t>
            </a:r>
          </a:p>
          <a:p>
            <a:pPr marL="457200" lvl="0" indent="-342900" rtl="0">
              <a:spcBef>
                <a:spcPts val="0"/>
              </a:spcBef>
              <a:buClr>
                <a:schemeClr val="dk1"/>
              </a:buClr>
              <a:buSzPct val="100000"/>
              <a:buFont typeface="Georgia"/>
              <a:buChar char="•"/>
            </a:pPr>
            <a:r>
              <a:rPr lang="en-US" sz="1800" dirty="0" smtClean="0">
                <a:latin typeface="Georgia"/>
                <a:ea typeface="Georgia"/>
                <a:cs typeface="Georgia"/>
                <a:sym typeface="Georgia"/>
              </a:rPr>
              <a:t>Vo-Tech </a:t>
            </a:r>
            <a:r>
              <a:rPr lang="en-US" sz="1800" dirty="0">
                <a:latin typeface="Georgia"/>
                <a:ea typeface="Georgia"/>
                <a:cs typeface="Georgia"/>
                <a:sym typeface="Georgia"/>
              </a:rPr>
              <a:t>Schools</a:t>
            </a:r>
          </a:p>
          <a:p>
            <a:pPr marL="457200" lvl="0" indent="-342900" rtl="0">
              <a:spcBef>
                <a:spcPts val="0"/>
              </a:spcBef>
              <a:buClr>
                <a:schemeClr val="dk1"/>
              </a:buClr>
              <a:buSzPct val="100000"/>
              <a:buFont typeface="Georgia"/>
              <a:buChar char="•"/>
            </a:pPr>
            <a:r>
              <a:rPr lang="en-US" sz="1800" dirty="0">
                <a:latin typeface="Georgia"/>
                <a:ea typeface="Georgia"/>
                <a:cs typeface="Georgia"/>
                <a:sym typeface="Georgia"/>
              </a:rPr>
              <a:t>High Schools</a:t>
            </a:r>
          </a:p>
          <a:p>
            <a:pPr marL="457200" lvl="0" indent="-342900" rtl="0">
              <a:spcBef>
                <a:spcPts val="0"/>
              </a:spcBef>
              <a:buClr>
                <a:schemeClr val="dk1"/>
              </a:buClr>
              <a:buSzPct val="100000"/>
              <a:buFont typeface="Georgia"/>
              <a:buChar char="•"/>
            </a:pPr>
            <a:r>
              <a:rPr lang="en-US" sz="1800" dirty="0">
                <a:latin typeface="Georgia"/>
                <a:ea typeface="Georgia"/>
                <a:cs typeface="Georgia"/>
                <a:sym typeface="Georgia"/>
              </a:rPr>
              <a:t>Truck Driving Schools</a:t>
            </a:r>
          </a:p>
          <a:p>
            <a:pPr marL="457200" lvl="0" indent="-342900" rtl="0">
              <a:spcBef>
                <a:spcPts val="0"/>
              </a:spcBef>
              <a:buClr>
                <a:schemeClr val="dk1"/>
              </a:buClr>
              <a:buSzPct val="100000"/>
              <a:buFont typeface="Georgia"/>
              <a:buChar char="•"/>
            </a:pPr>
            <a:r>
              <a:rPr lang="en-US" sz="1800" dirty="0">
                <a:latin typeface="Georgia"/>
                <a:ea typeface="Georgia"/>
                <a:cs typeface="Georgia"/>
                <a:sym typeface="Georgia"/>
              </a:rPr>
              <a:t>CDL Schools</a:t>
            </a:r>
          </a:p>
          <a:p>
            <a:pPr marL="914400" lvl="1" indent="-342900" rtl="0">
              <a:spcBef>
                <a:spcPts val="0"/>
              </a:spcBef>
              <a:buClr>
                <a:schemeClr val="dk1"/>
              </a:buClr>
              <a:buSzPct val="100000"/>
              <a:buFont typeface="Georgia"/>
              <a:buChar char="–"/>
            </a:pPr>
            <a:r>
              <a:rPr lang="en-US" sz="1800" dirty="0">
                <a:latin typeface="Georgia"/>
                <a:ea typeface="Georgia"/>
                <a:cs typeface="Georgia"/>
                <a:sym typeface="Georgia"/>
              </a:rPr>
              <a:t>Transport Tech (Brookville, Meadville)</a:t>
            </a:r>
          </a:p>
          <a:p>
            <a:pPr marL="914400" lvl="1" indent="-342900" rtl="0">
              <a:spcBef>
                <a:spcPts val="0"/>
              </a:spcBef>
              <a:buClr>
                <a:schemeClr val="dk1"/>
              </a:buClr>
              <a:buSzPct val="100000"/>
              <a:buFont typeface="Georgia"/>
              <a:buChar char="–"/>
            </a:pPr>
            <a:r>
              <a:rPr lang="en-US" sz="1800" dirty="0">
                <a:latin typeface="Georgia"/>
                <a:ea typeface="Georgia"/>
                <a:cs typeface="Georgia"/>
                <a:sym typeface="Georgia"/>
              </a:rPr>
              <a:t>Future Truckers of America (Winston NC)</a:t>
            </a:r>
          </a:p>
          <a:p>
            <a:pPr marL="0" indent="0" rtl="0">
              <a:spcBef>
                <a:spcPts val="0"/>
              </a:spcBef>
              <a:buNone/>
            </a:pPr>
            <a:endParaRPr sz="1800" dirty="0">
              <a:latin typeface="Georgia"/>
              <a:ea typeface="Georgia"/>
              <a:cs typeface="Georgia"/>
              <a:sym typeface="Georgia"/>
            </a:endParaRPr>
          </a:p>
          <a:p>
            <a:pPr marL="0" indent="0" rtl="0">
              <a:spcBef>
                <a:spcPts val="0"/>
              </a:spcBef>
              <a:buNone/>
            </a:pPr>
            <a:r>
              <a:rPr lang="en-US" sz="1800" dirty="0">
                <a:latin typeface="Georgia"/>
                <a:ea typeface="Georgia"/>
                <a:cs typeface="Georgia"/>
                <a:sym typeface="Georgia"/>
              </a:rPr>
              <a:t>Truck Shows</a:t>
            </a:r>
          </a:p>
          <a:p>
            <a:pPr marL="457200" lvl="0" indent="-342900" rtl="0">
              <a:spcBef>
                <a:spcPts val="0"/>
              </a:spcBef>
              <a:buClr>
                <a:schemeClr val="dk1"/>
              </a:buClr>
              <a:buSzPct val="100000"/>
              <a:buFont typeface="Georgia"/>
              <a:buChar char="•"/>
            </a:pPr>
            <a:r>
              <a:rPr lang="en-US" sz="1800" dirty="0">
                <a:latin typeface="Georgia"/>
                <a:ea typeface="Georgia"/>
                <a:cs typeface="Georgia"/>
                <a:sym typeface="Georgia"/>
              </a:rPr>
              <a:t>Touch a </a:t>
            </a:r>
            <a:r>
              <a:rPr lang="en-US" sz="1800" dirty="0" smtClean="0">
                <a:latin typeface="Georgia"/>
                <a:ea typeface="Georgia"/>
                <a:cs typeface="Georgia"/>
                <a:sym typeface="Georgia"/>
              </a:rPr>
              <a:t>Truck: DuBois and Clarion (September), and Jamestown NY</a:t>
            </a:r>
            <a:endParaRPr lang="en-US" sz="1800" dirty="0">
              <a:latin typeface="Georgia"/>
              <a:ea typeface="Georgia"/>
              <a:cs typeface="Georgia"/>
              <a:sym typeface="Georgia"/>
            </a:endParaRPr>
          </a:p>
          <a:p>
            <a:pPr marL="457200" lvl="0" indent="-342900" rtl="0">
              <a:spcBef>
                <a:spcPts val="0"/>
              </a:spcBef>
              <a:buClr>
                <a:schemeClr val="dk1"/>
              </a:buClr>
              <a:buSzPct val="100000"/>
              <a:buFont typeface="Georgia"/>
              <a:buChar char="•"/>
            </a:pPr>
            <a:r>
              <a:rPr lang="en-US" sz="1800" dirty="0">
                <a:latin typeface="Georgia"/>
                <a:ea typeface="Georgia"/>
                <a:cs typeface="Georgia"/>
                <a:sym typeface="Georgia"/>
              </a:rPr>
              <a:t>Clearfield County Big Rig </a:t>
            </a:r>
            <a:r>
              <a:rPr lang="en-US" sz="1800" dirty="0" smtClean="0">
                <a:latin typeface="Georgia"/>
                <a:ea typeface="Georgia"/>
                <a:cs typeface="Georgia"/>
                <a:sym typeface="Georgia"/>
              </a:rPr>
              <a:t>Show: September</a:t>
            </a:r>
            <a:endParaRPr lang="en-US" sz="1800" dirty="0">
              <a:latin typeface="Georgia"/>
              <a:ea typeface="Georgia"/>
              <a:cs typeface="Georgia"/>
              <a:sym typeface="Georgia"/>
            </a:endParaRPr>
          </a:p>
          <a:p>
            <a:pPr marL="457200" lvl="0" indent="-342900">
              <a:spcBef>
                <a:spcPts val="0"/>
              </a:spcBef>
              <a:buClr>
                <a:schemeClr val="dk1"/>
              </a:buClr>
              <a:buFont typeface="Georgia"/>
              <a:buChar char="•"/>
            </a:pPr>
            <a:endParaRPr sz="1800" dirty="0">
              <a:latin typeface="Georgia"/>
              <a:ea typeface="Georgia"/>
              <a:cs typeface="Georgia"/>
              <a:sym typeface="Georgia"/>
            </a:endParaRPr>
          </a:p>
        </p:txBody>
      </p:sp>
      <p:sp>
        <p:nvSpPr>
          <p:cNvPr id="193" name="Shape 193"/>
          <p:cNvSpPr txBox="1">
            <a:spLocks noGrp="1"/>
          </p:cNvSpPr>
          <p:nvPr>
            <p:ph type="title"/>
          </p:nvPr>
        </p:nvSpPr>
        <p:spPr>
          <a:prstGeom prst="rect">
            <a:avLst/>
          </a:prstGeom>
        </p:spPr>
        <p:txBody>
          <a:bodyPr lIns="91425" tIns="91425" rIns="91425" bIns="91425" anchor="ctr" anchorCtr="0">
            <a:noAutofit/>
          </a:bodyPr>
          <a:lstStyle/>
          <a:p>
            <a:pPr>
              <a:spcBef>
                <a:spcPts val="0"/>
              </a:spcBef>
              <a:buNone/>
            </a:pPr>
            <a:r>
              <a:rPr lang="en-US" dirty="0" smtClean="0">
                <a:ea typeface="Georgia"/>
                <a:cs typeface="Georgia"/>
                <a:sym typeface="Georgia"/>
              </a:rPr>
              <a:t>Personal Recruiting </a:t>
            </a:r>
            <a:endParaRPr lang="en-US" dirty="0">
              <a:ea typeface="Georgia"/>
              <a:cs typeface="Georgia"/>
              <a:sym typeface="Georgia"/>
            </a:endParaRPr>
          </a:p>
        </p:txBody>
      </p:sp>
    </p:spTree>
    <p:extLst>
      <p:ext uri="{BB962C8B-B14F-4D97-AF65-F5344CB8AC3E}">
        <p14:creationId xmlns:p14="http://schemas.microsoft.com/office/powerpoint/2010/main" val="4001609501"/>
      </p:ext>
    </p:extLst>
  </p:cSld>
  <p:clrMapOvr>
    <a:masterClrMapping/>
  </p:clrMapOvr>
  <p:transition spd="slow">
    <p:cu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For potential drivers</a:t>
            </a:r>
          </a:p>
          <a:p>
            <a:pPr lvl="1"/>
            <a:r>
              <a:rPr lang="en-US" dirty="0" smtClean="0"/>
              <a:t>Saturday</a:t>
            </a:r>
          </a:p>
          <a:p>
            <a:pPr lvl="1"/>
            <a:r>
              <a:rPr lang="en-US" dirty="0" smtClean="0"/>
              <a:t>All 3 locations or in more populated area, possibly in our targeted geography identified</a:t>
            </a:r>
          </a:p>
          <a:p>
            <a:pPr lvl="1"/>
            <a:r>
              <a:rPr lang="en-US" dirty="0"/>
              <a:t>recruiting event </a:t>
            </a:r>
            <a:r>
              <a:rPr lang="en-US" dirty="0" smtClean="0"/>
              <a:t>end of April for </a:t>
            </a:r>
            <a:r>
              <a:rPr lang="en-US" dirty="0"/>
              <a:t>CDLs that respond to direct mailer and fill out contact form or </a:t>
            </a:r>
            <a:r>
              <a:rPr lang="en-US" dirty="0" smtClean="0"/>
              <a:t>questionnaire </a:t>
            </a:r>
            <a:r>
              <a:rPr lang="en-US" dirty="0"/>
              <a:t>online, or any contact cards collected</a:t>
            </a:r>
          </a:p>
        </p:txBody>
      </p:sp>
      <p:sp>
        <p:nvSpPr>
          <p:cNvPr id="3" name="Title 2"/>
          <p:cNvSpPr>
            <a:spLocks noGrp="1"/>
          </p:cNvSpPr>
          <p:nvPr>
            <p:ph type="title"/>
          </p:nvPr>
        </p:nvSpPr>
        <p:spPr/>
        <p:txBody>
          <a:bodyPr/>
          <a:lstStyle/>
          <a:p>
            <a:r>
              <a:rPr lang="en-US" dirty="0" smtClean="0"/>
              <a:t>Info Session (open house)</a:t>
            </a:r>
            <a:endParaRPr lang="en-US" dirty="0"/>
          </a:p>
        </p:txBody>
      </p:sp>
    </p:spTree>
    <p:extLst>
      <p:ext uri="{BB962C8B-B14F-4D97-AF65-F5344CB8AC3E}">
        <p14:creationId xmlns:p14="http://schemas.microsoft.com/office/powerpoint/2010/main" val="206558393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Invite Vo-tech students to Barber to learn about careers within a trucking company</a:t>
            </a:r>
          </a:p>
          <a:p>
            <a:pPr lvl="1"/>
            <a:r>
              <a:rPr lang="en-US" dirty="0" smtClean="0"/>
              <a:t>CDL drivers</a:t>
            </a:r>
          </a:p>
          <a:p>
            <a:pPr lvl="1"/>
            <a:r>
              <a:rPr lang="en-US" dirty="0" smtClean="0"/>
              <a:t>Dispatch</a:t>
            </a:r>
          </a:p>
          <a:p>
            <a:pPr lvl="1"/>
            <a:r>
              <a:rPr lang="en-US" dirty="0" smtClean="0"/>
              <a:t>Operations</a:t>
            </a:r>
          </a:p>
          <a:p>
            <a:pPr lvl="1"/>
            <a:r>
              <a:rPr lang="en-US" dirty="0" smtClean="0"/>
              <a:t>Management and administrative</a:t>
            </a:r>
          </a:p>
          <a:p>
            <a:pPr lvl="1"/>
            <a:r>
              <a:rPr lang="en-US" dirty="0" smtClean="0"/>
              <a:t>Mechanic</a:t>
            </a:r>
          </a:p>
          <a:p>
            <a:pPr lvl="1"/>
            <a:endParaRPr lang="en-US" dirty="0" smtClean="0"/>
          </a:p>
        </p:txBody>
      </p:sp>
      <p:sp>
        <p:nvSpPr>
          <p:cNvPr id="3" name="Title 2"/>
          <p:cNvSpPr>
            <a:spLocks noGrp="1"/>
          </p:cNvSpPr>
          <p:nvPr>
            <p:ph type="title"/>
          </p:nvPr>
        </p:nvSpPr>
        <p:spPr/>
        <p:txBody>
          <a:bodyPr/>
          <a:lstStyle/>
          <a:p>
            <a:r>
              <a:rPr lang="en-US" dirty="0" smtClean="0"/>
              <a:t>Outreach event for Vo-tech</a:t>
            </a:r>
            <a:endParaRPr lang="en-US" dirty="0"/>
          </a:p>
        </p:txBody>
      </p:sp>
    </p:spTree>
    <p:extLst>
      <p:ext uri="{BB962C8B-B14F-4D97-AF65-F5344CB8AC3E}">
        <p14:creationId xmlns:p14="http://schemas.microsoft.com/office/powerpoint/2010/main" val="126347798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Shape 439"/>
          <p:cNvSpPr txBox="1">
            <a:spLocks noGrp="1"/>
          </p:cNvSpPr>
          <p:nvPr>
            <p:ph type="body" idx="1"/>
          </p:nvPr>
        </p:nvSpPr>
        <p:spPr>
          <a:xfrm>
            <a:off x="457200" y="1481328"/>
            <a:ext cx="8229600" cy="4525963"/>
          </a:xfrm>
          <a:prstGeom prst="rect">
            <a:avLst/>
          </a:prstGeom>
          <a:noFill/>
          <a:ln>
            <a:noFill/>
          </a:ln>
        </p:spPr>
        <p:txBody>
          <a:bodyPr lIns="91425" tIns="91425" rIns="91425" bIns="91425" anchor="t" anchorCtr="0">
            <a:noAutofit/>
          </a:bodyPr>
          <a:lstStyle/>
          <a:p>
            <a:pPr marL="0" marR="0" lvl="0" indent="0" algn="l" rtl="0">
              <a:spcBef>
                <a:spcPts val="0"/>
              </a:spcBef>
              <a:spcAft>
                <a:spcPts val="0"/>
              </a:spcAft>
              <a:buClr>
                <a:schemeClr val="accent1"/>
              </a:buClr>
              <a:buSzPct val="25000"/>
              <a:buFont typeface="Noto Symbol"/>
              <a:buNone/>
            </a:pPr>
            <a:r>
              <a:rPr lang="en-US" sz="1800" b="0" i="0" u="none" strike="noStrike" cap="none" baseline="0" dirty="0">
                <a:solidFill>
                  <a:schemeClr val="dk1"/>
                </a:solidFill>
                <a:latin typeface="Georgia"/>
                <a:ea typeface="Georgia"/>
                <a:cs typeface="Georgia"/>
                <a:sym typeface="Georgia"/>
              </a:rPr>
              <a:t>Giveaway items </a:t>
            </a:r>
          </a:p>
          <a:p>
            <a:pPr marL="457200" marR="0" lvl="0" indent="-342900" algn="l" rtl="0">
              <a:spcBef>
                <a:spcPts val="0"/>
              </a:spcBef>
              <a:spcAft>
                <a:spcPts val="0"/>
              </a:spcAft>
              <a:buClr>
                <a:schemeClr val="dk1"/>
              </a:buClr>
              <a:buSzPct val="100000"/>
              <a:buFont typeface="Georgia"/>
              <a:buChar char="•"/>
            </a:pPr>
            <a:r>
              <a:rPr lang="en-US" sz="1800" b="0" i="0" u="none" strike="noStrike" cap="none" baseline="0" dirty="0">
                <a:solidFill>
                  <a:schemeClr val="dk1"/>
                </a:solidFill>
                <a:latin typeface="Georgia"/>
                <a:ea typeface="Georgia"/>
                <a:cs typeface="Georgia"/>
                <a:sym typeface="Georgia"/>
              </a:rPr>
              <a:t>Sunglass holders</a:t>
            </a:r>
          </a:p>
          <a:p>
            <a:pPr marL="457200" marR="0" lvl="0" indent="-342900" algn="l" rtl="0">
              <a:spcBef>
                <a:spcPts val="0"/>
              </a:spcBef>
              <a:spcAft>
                <a:spcPts val="0"/>
              </a:spcAft>
              <a:buClr>
                <a:schemeClr val="dk1"/>
              </a:buClr>
              <a:buSzPct val="100000"/>
              <a:buFont typeface="Georgia"/>
              <a:buChar char="•"/>
            </a:pPr>
            <a:r>
              <a:rPr lang="en-US" sz="1800" b="0" i="0" u="none" strike="noStrike" cap="none" baseline="0" dirty="0">
                <a:solidFill>
                  <a:schemeClr val="dk1"/>
                </a:solidFill>
                <a:latin typeface="Georgia"/>
                <a:ea typeface="Georgia"/>
                <a:cs typeface="Georgia"/>
                <a:sym typeface="Georgia"/>
              </a:rPr>
              <a:t>Sticky calendars</a:t>
            </a:r>
          </a:p>
          <a:p>
            <a:pPr marL="457200" marR="0" lvl="0" indent="-342900" algn="l" rtl="0">
              <a:spcBef>
                <a:spcPts val="0"/>
              </a:spcBef>
              <a:spcAft>
                <a:spcPts val="0"/>
              </a:spcAft>
              <a:buClr>
                <a:schemeClr val="dk1"/>
              </a:buClr>
              <a:buSzPct val="100000"/>
              <a:buFont typeface="Georgia"/>
              <a:buChar char="•"/>
            </a:pPr>
            <a:r>
              <a:rPr lang="en-US" sz="1800" dirty="0">
                <a:solidFill>
                  <a:schemeClr val="dk1"/>
                </a:solidFill>
                <a:latin typeface="Georgia"/>
                <a:ea typeface="Georgia"/>
                <a:cs typeface="Georgia"/>
                <a:sym typeface="Georgia"/>
              </a:rPr>
              <a:t>Draw-string tote</a:t>
            </a:r>
          </a:p>
          <a:p>
            <a:pPr marL="457200" marR="0" lvl="0" indent="-342900" algn="l" rtl="0">
              <a:spcBef>
                <a:spcPts val="0"/>
              </a:spcBef>
              <a:spcAft>
                <a:spcPts val="0"/>
              </a:spcAft>
              <a:buClr>
                <a:schemeClr val="dk1"/>
              </a:buClr>
              <a:buSzPct val="100000"/>
              <a:buFont typeface="Georgia"/>
              <a:buChar char="•"/>
            </a:pPr>
            <a:r>
              <a:rPr lang="en-US" sz="1800" b="0" i="0" u="none" strike="noStrike" cap="none" baseline="0" dirty="0">
                <a:solidFill>
                  <a:schemeClr val="dk1"/>
                </a:solidFill>
                <a:latin typeface="Georgia"/>
                <a:ea typeface="Georgia"/>
                <a:cs typeface="Georgia"/>
                <a:sym typeface="Georgia"/>
              </a:rPr>
              <a:t>Zip </a:t>
            </a:r>
            <a:r>
              <a:rPr lang="en-US" sz="1800" dirty="0">
                <a:solidFill>
                  <a:schemeClr val="dk1"/>
                </a:solidFill>
                <a:latin typeface="Georgia"/>
                <a:ea typeface="Georgia"/>
                <a:cs typeface="Georgia"/>
                <a:sym typeface="Georgia"/>
              </a:rPr>
              <a:t>u</a:t>
            </a:r>
            <a:r>
              <a:rPr lang="en-US" sz="1800" b="0" i="0" u="none" strike="noStrike" cap="none" baseline="0" dirty="0">
                <a:solidFill>
                  <a:schemeClr val="dk1"/>
                </a:solidFill>
                <a:latin typeface="Georgia"/>
                <a:ea typeface="Georgia"/>
                <a:cs typeface="Georgia"/>
                <a:sym typeface="Georgia"/>
              </a:rPr>
              <a:t>p Hoodie </a:t>
            </a:r>
          </a:p>
          <a:p>
            <a:pPr marL="0" marR="0" lvl="0" indent="0" algn="l" rtl="0">
              <a:spcBef>
                <a:spcPts val="0"/>
              </a:spcBef>
              <a:spcAft>
                <a:spcPts val="0"/>
              </a:spcAft>
              <a:buClr>
                <a:schemeClr val="accent1"/>
              </a:buClr>
              <a:buFont typeface="Noto Symbol"/>
              <a:buNone/>
            </a:pPr>
            <a:endParaRPr sz="1800" b="0" i="0" u="none" strike="noStrike" cap="none" baseline="0" dirty="0">
              <a:solidFill>
                <a:schemeClr val="dk1"/>
              </a:solidFill>
              <a:latin typeface="Georgia"/>
              <a:ea typeface="Georgia"/>
              <a:cs typeface="Georgia"/>
              <a:sym typeface="Georgia"/>
            </a:endParaRPr>
          </a:p>
          <a:p>
            <a:pPr marL="0" marR="0" lvl="0" indent="0" algn="l" rtl="0">
              <a:spcBef>
                <a:spcPts val="0"/>
              </a:spcBef>
              <a:spcAft>
                <a:spcPts val="0"/>
              </a:spcAft>
              <a:buClr>
                <a:schemeClr val="accent1"/>
              </a:buClr>
              <a:buFont typeface="Noto Symbol"/>
              <a:buNone/>
            </a:pPr>
            <a:endParaRPr sz="1800" b="0" i="0" u="none" strike="noStrike" cap="none" baseline="0" dirty="0">
              <a:solidFill>
                <a:schemeClr val="dk1"/>
              </a:solidFill>
              <a:latin typeface="Georgia"/>
              <a:ea typeface="Georgia"/>
              <a:cs typeface="Georgia"/>
              <a:sym typeface="Georgia"/>
            </a:endParaRPr>
          </a:p>
          <a:p>
            <a:pPr marL="0" marR="0" lvl="0" indent="0" algn="l" rtl="0">
              <a:spcBef>
                <a:spcPts val="0"/>
              </a:spcBef>
              <a:spcAft>
                <a:spcPts val="0"/>
              </a:spcAft>
              <a:buClr>
                <a:schemeClr val="accent1"/>
              </a:buClr>
              <a:buFont typeface="Noto Symbol"/>
              <a:buNone/>
            </a:pPr>
            <a:endParaRPr sz="1800" b="0" i="0" u="none" strike="noStrike" cap="none" baseline="0" dirty="0">
              <a:solidFill>
                <a:schemeClr val="dk1"/>
              </a:solidFill>
              <a:latin typeface="Georgia"/>
              <a:ea typeface="Georgia"/>
              <a:cs typeface="Georgia"/>
              <a:sym typeface="Georgia"/>
            </a:endParaRPr>
          </a:p>
          <a:p>
            <a:pPr marL="0" marR="0" lvl="0" indent="0" algn="l" rtl="0">
              <a:spcBef>
                <a:spcPts val="0"/>
              </a:spcBef>
              <a:spcAft>
                <a:spcPts val="0"/>
              </a:spcAft>
              <a:buClr>
                <a:schemeClr val="accent1"/>
              </a:buClr>
              <a:buFont typeface="Noto Symbol"/>
              <a:buNone/>
            </a:pPr>
            <a:endParaRPr sz="1800" b="0" i="0" u="none" strike="noStrike" cap="none" baseline="0" dirty="0">
              <a:solidFill>
                <a:schemeClr val="dk1"/>
              </a:solidFill>
              <a:latin typeface="Georgia"/>
              <a:ea typeface="Georgia"/>
              <a:cs typeface="Georgia"/>
              <a:sym typeface="Georgia"/>
            </a:endParaRPr>
          </a:p>
          <a:p>
            <a:pPr marL="0" marR="0" lvl="0" indent="0" algn="l" rtl="0">
              <a:spcBef>
                <a:spcPts val="0"/>
              </a:spcBef>
              <a:spcAft>
                <a:spcPts val="0"/>
              </a:spcAft>
              <a:buClr>
                <a:schemeClr val="accent1"/>
              </a:buClr>
              <a:buFont typeface="Noto Symbol"/>
              <a:buNone/>
            </a:pPr>
            <a:endParaRPr sz="1800" b="0" i="0" u="none" strike="noStrike" cap="none" baseline="0" dirty="0">
              <a:solidFill>
                <a:schemeClr val="dk1"/>
              </a:solidFill>
              <a:latin typeface="Georgia"/>
              <a:ea typeface="Georgia"/>
              <a:cs typeface="Georgia"/>
              <a:sym typeface="Georgia"/>
            </a:endParaRPr>
          </a:p>
          <a:p>
            <a:pPr marL="0" marR="0" lvl="0" indent="0" algn="l" rtl="0">
              <a:spcBef>
                <a:spcPts val="0"/>
              </a:spcBef>
              <a:spcAft>
                <a:spcPts val="0"/>
              </a:spcAft>
              <a:buClr>
                <a:schemeClr val="accent1"/>
              </a:buClr>
              <a:buSzPct val="25000"/>
              <a:buFont typeface="Noto Symbol"/>
              <a:buNone/>
            </a:pPr>
            <a:r>
              <a:rPr lang="en-US" sz="1800" b="0" i="0" u="none" strike="noStrike" cap="none" baseline="0" dirty="0">
                <a:solidFill>
                  <a:schemeClr val="dk1"/>
                </a:solidFill>
                <a:latin typeface="Georgia"/>
                <a:ea typeface="Georgia"/>
                <a:cs typeface="Georgia"/>
                <a:sym typeface="Georgia"/>
              </a:rPr>
              <a:t>Uses</a:t>
            </a:r>
          </a:p>
          <a:p>
            <a:pPr marL="457200" marR="0" lvl="0" indent="-342900" algn="l" rtl="0">
              <a:spcBef>
                <a:spcPts val="0"/>
              </a:spcBef>
              <a:spcAft>
                <a:spcPts val="0"/>
              </a:spcAft>
              <a:buClr>
                <a:schemeClr val="dk1"/>
              </a:buClr>
              <a:buSzPct val="100000"/>
              <a:buFont typeface="Georgia"/>
              <a:buChar char="•"/>
            </a:pPr>
            <a:r>
              <a:rPr lang="en-US" sz="1800" dirty="0">
                <a:solidFill>
                  <a:schemeClr val="dk1"/>
                </a:solidFill>
                <a:latin typeface="Georgia"/>
                <a:ea typeface="Georgia"/>
                <a:cs typeface="Georgia"/>
                <a:sym typeface="Georgia"/>
              </a:rPr>
              <a:t>Current drivers can wear &amp; use</a:t>
            </a:r>
          </a:p>
          <a:p>
            <a:pPr marL="457200" marR="0" lvl="0" indent="-342900" algn="l" rtl="0">
              <a:spcBef>
                <a:spcPts val="0"/>
              </a:spcBef>
              <a:spcAft>
                <a:spcPts val="0"/>
              </a:spcAft>
              <a:buClr>
                <a:schemeClr val="dk1"/>
              </a:buClr>
              <a:buSzPct val="100000"/>
              <a:buFont typeface="Georgia"/>
              <a:buChar char="•"/>
            </a:pPr>
            <a:r>
              <a:rPr lang="en-US" sz="1800" b="0" i="0" u="none" strike="noStrike" cap="none" baseline="0" dirty="0">
                <a:solidFill>
                  <a:schemeClr val="dk1"/>
                </a:solidFill>
                <a:latin typeface="Georgia"/>
                <a:ea typeface="Georgia"/>
                <a:cs typeface="Georgia"/>
                <a:sym typeface="Georgia"/>
              </a:rPr>
              <a:t>Recruiting &amp; community awareness events</a:t>
            </a:r>
          </a:p>
          <a:p>
            <a:pPr marL="457200" marR="0" lvl="0" indent="0" algn="l" rtl="0">
              <a:spcBef>
                <a:spcPts val="0"/>
              </a:spcBef>
              <a:spcAft>
                <a:spcPts val="0"/>
              </a:spcAft>
              <a:buNone/>
            </a:pPr>
            <a:r>
              <a:rPr lang="en-US" sz="1800" dirty="0">
                <a:solidFill>
                  <a:schemeClr val="dk1"/>
                </a:solidFill>
                <a:latin typeface="Georgia"/>
                <a:ea typeface="Georgia"/>
                <a:cs typeface="Georgia"/>
                <a:sym typeface="Georgia"/>
              </a:rPr>
              <a:t>(Hand-outs and as a door prize)</a:t>
            </a:r>
          </a:p>
          <a:p>
            <a:pPr marL="457200" marR="0" lvl="0" indent="-342900" algn="l" rtl="0">
              <a:spcBef>
                <a:spcPts val="0"/>
              </a:spcBef>
              <a:spcAft>
                <a:spcPts val="0"/>
              </a:spcAft>
              <a:buClr>
                <a:schemeClr val="dk1"/>
              </a:buClr>
              <a:buSzPct val="100000"/>
              <a:buFont typeface="Georgia"/>
              <a:buChar char="•"/>
            </a:pPr>
            <a:r>
              <a:rPr lang="en-US" sz="1800" b="0" i="0" u="none" strike="noStrike" cap="none" baseline="0" dirty="0">
                <a:solidFill>
                  <a:schemeClr val="dk1"/>
                </a:solidFill>
                <a:latin typeface="Georgia"/>
                <a:ea typeface="Georgia"/>
                <a:cs typeface="Georgia"/>
                <a:sym typeface="Georgia"/>
              </a:rPr>
              <a:t>Distributed at truck stops and other locations</a:t>
            </a:r>
          </a:p>
          <a:p>
            <a:pPr marL="457200" marR="0" lvl="0" indent="0" algn="l" rtl="0">
              <a:spcBef>
                <a:spcPts val="0"/>
              </a:spcBef>
              <a:spcAft>
                <a:spcPts val="0"/>
              </a:spcAft>
              <a:buNone/>
            </a:pPr>
            <a:r>
              <a:rPr lang="en-US" sz="1800" dirty="0">
                <a:solidFill>
                  <a:schemeClr val="dk1"/>
                </a:solidFill>
                <a:latin typeface="Georgia"/>
                <a:ea typeface="Georgia"/>
                <a:cs typeface="Georgia"/>
                <a:sym typeface="Georgia"/>
              </a:rPr>
              <a:t>(Laundry rooms, game rooms, barber shops)</a:t>
            </a:r>
          </a:p>
          <a:p>
            <a:pPr marL="0" marR="0" lvl="0" indent="0" algn="l" rtl="0">
              <a:spcBef>
                <a:spcPts val="0"/>
              </a:spcBef>
              <a:spcAft>
                <a:spcPts val="0"/>
              </a:spcAft>
              <a:buClr>
                <a:schemeClr val="accent1"/>
              </a:buClr>
              <a:buFont typeface="Noto Symbol"/>
              <a:buNone/>
            </a:pPr>
            <a:endParaRPr sz="1800" b="0" i="0" u="none" strike="noStrike" cap="none" baseline="0" dirty="0">
              <a:solidFill>
                <a:schemeClr val="dk1"/>
              </a:solidFill>
              <a:latin typeface="Georgia"/>
              <a:ea typeface="Georgia"/>
              <a:cs typeface="Georgia"/>
              <a:sym typeface="Georgia"/>
            </a:endParaRPr>
          </a:p>
        </p:txBody>
      </p:sp>
      <p:sp>
        <p:nvSpPr>
          <p:cNvPr id="440" name="Shape 440"/>
          <p:cNvSpPr txBox="1">
            <a:spLocks noGrp="1"/>
          </p:cNvSpPr>
          <p:nvPr>
            <p:ph type="title"/>
          </p:nvPr>
        </p:nvSpPr>
        <p:spPr>
          <a:xfrm>
            <a:off x="152400" y="333041"/>
            <a:ext cx="3200399" cy="1143000"/>
          </a:xfrm>
          <a:prstGeom prst="rect">
            <a:avLst/>
          </a:prstGeom>
          <a:noFill/>
          <a:ln>
            <a:noFill/>
          </a:ln>
        </p:spPr>
        <p:txBody>
          <a:bodyPr lIns="91425" tIns="91425" rIns="91425" bIns="91425" anchor="ctr" anchorCtr="0">
            <a:noAutofit/>
          </a:bodyPr>
          <a:lstStyle/>
          <a:p>
            <a:pPr marL="0" marR="0" lvl="0" indent="0" algn="l" rtl="0">
              <a:spcBef>
                <a:spcPts val="0"/>
              </a:spcBef>
              <a:buClr>
                <a:schemeClr val="dk2"/>
              </a:buClr>
              <a:buSzPct val="25000"/>
              <a:buFont typeface="Rambla"/>
              <a:buNone/>
            </a:pPr>
            <a:r>
              <a:rPr lang="en-US" sz="4000" b="1" i="0" u="none" strike="noStrike" cap="none" baseline="0" dirty="0">
                <a:solidFill>
                  <a:schemeClr val="dk2"/>
                </a:solidFill>
                <a:ea typeface="Rambla"/>
                <a:cs typeface="Rambla"/>
                <a:sym typeface="Rambla"/>
              </a:rPr>
              <a:t>Promotional</a:t>
            </a:r>
          </a:p>
        </p:txBody>
      </p:sp>
      <p:pic>
        <p:nvPicPr>
          <p:cNvPr id="441" name="Shape 441"/>
          <p:cNvPicPr preferRelativeResize="0"/>
          <p:nvPr/>
        </p:nvPicPr>
        <p:blipFill rotWithShape="1">
          <a:blip r:embed="rId3">
            <a:alphaModFix/>
          </a:blip>
          <a:srcRect/>
          <a:stretch/>
        </p:blipFill>
        <p:spPr>
          <a:xfrm>
            <a:off x="6923996" y="484097"/>
            <a:ext cx="1762799" cy="1762799"/>
          </a:xfrm>
          <a:prstGeom prst="rect">
            <a:avLst/>
          </a:prstGeom>
          <a:noFill/>
          <a:ln>
            <a:noFill/>
          </a:ln>
        </p:spPr>
      </p:pic>
      <p:pic>
        <p:nvPicPr>
          <p:cNvPr id="442" name="Shape 442"/>
          <p:cNvPicPr preferRelativeResize="0"/>
          <p:nvPr/>
        </p:nvPicPr>
        <p:blipFill rotWithShape="1">
          <a:blip r:embed="rId4">
            <a:alphaModFix/>
          </a:blip>
          <a:srcRect/>
          <a:stretch/>
        </p:blipFill>
        <p:spPr>
          <a:xfrm>
            <a:off x="4544775" y="484100"/>
            <a:ext cx="1611000" cy="1611000"/>
          </a:xfrm>
          <a:prstGeom prst="rect">
            <a:avLst/>
          </a:prstGeom>
          <a:noFill/>
          <a:ln>
            <a:noFill/>
          </a:ln>
        </p:spPr>
      </p:pic>
      <p:pic>
        <p:nvPicPr>
          <p:cNvPr id="443" name="Shape 443"/>
          <p:cNvPicPr preferRelativeResize="0"/>
          <p:nvPr/>
        </p:nvPicPr>
        <p:blipFill rotWithShape="1">
          <a:blip r:embed="rId5">
            <a:alphaModFix/>
          </a:blip>
          <a:srcRect/>
          <a:stretch/>
        </p:blipFill>
        <p:spPr>
          <a:xfrm>
            <a:off x="6537600" y="3562672"/>
            <a:ext cx="2535600" cy="2535600"/>
          </a:xfrm>
          <a:prstGeom prst="rect">
            <a:avLst/>
          </a:prstGeom>
          <a:noFill/>
          <a:ln>
            <a:noFill/>
          </a:ln>
        </p:spPr>
      </p:pic>
      <p:pic>
        <p:nvPicPr>
          <p:cNvPr id="1026" name="Picture 2" descr="C:\Users\matt\Downloads\DSB.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2276466"/>
            <a:ext cx="23812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511097"/>
      </p:ext>
    </p:extLst>
  </p:cSld>
  <p:clrMapOvr>
    <a:masterClrMapping/>
  </p:clrMapOvr>
  <p:transition spd="slow">
    <p:cut/>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152400"/>
            <a:ext cx="8229600" cy="1143000"/>
          </a:xfrm>
        </p:spPr>
        <p:txBody>
          <a:bodyPr>
            <a:normAutofit/>
          </a:bodyPr>
          <a:lstStyle/>
          <a:p>
            <a:r>
              <a:rPr lang="en-US" sz="2400" dirty="0" smtClean="0"/>
              <a:t>Lawn signs</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0"/>
            <a:ext cx="9143999" cy="6858000"/>
          </a:xfrm>
          <a:prstGeom prst="rect">
            <a:avLst/>
          </a:prstGeom>
        </p:spPr>
      </p:pic>
    </p:spTree>
    <p:extLst>
      <p:ext uri="{BB962C8B-B14F-4D97-AF65-F5344CB8AC3E}">
        <p14:creationId xmlns:p14="http://schemas.microsoft.com/office/powerpoint/2010/main" val="23205646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590800"/>
            <a:ext cx="8229600" cy="1981200"/>
          </a:xfrm>
        </p:spPr>
        <p:txBody>
          <a:bodyPr>
            <a:normAutofit/>
          </a:bodyPr>
          <a:lstStyle/>
          <a:p>
            <a:r>
              <a:rPr lang="en-US" dirty="0" smtClean="0"/>
              <a:t>Public Awareness</a:t>
            </a:r>
            <a:endParaRPr lang="en-US" dirty="0"/>
          </a:p>
        </p:txBody>
      </p:sp>
    </p:spTree>
    <p:extLst>
      <p:ext uri="{BB962C8B-B14F-4D97-AF65-F5344CB8AC3E}">
        <p14:creationId xmlns:p14="http://schemas.microsoft.com/office/powerpoint/2010/main" val="21950421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200" name="Shape 200"/>
          <p:cNvSpPr txBox="1">
            <a:spLocks noGrp="1"/>
          </p:cNvSpPr>
          <p:nvPr>
            <p:ph idx="1"/>
          </p:nvPr>
        </p:nvSpPr>
        <p:spPr>
          <a:prstGeom prst="rect">
            <a:avLst/>
          </a:prstGeom>
        </p:spPr>
        <p:txBody>
          <a:bodyPr lIns="91425" tIns="91425" rIns="91425" bIns="91425" anchor="t" anchorCtr="0">
            <a:noAutofit/>
          </a:bodyPr>
          <a:lstStyle/>
          <a:p>
            <a:pPr rtl="0">
              <a:spcBef>
                <a:spcPts val="0"/>
              </a:spcBef>
              <a:buNone/>
            </a:pPr>
            <a:r>
              <a:rPr lang="en-US" sz="2800" dirty="0">
                <a:latin typeface="Georgia"/>
                <a:ea typeface="Georgia"/>
                <a:cs typeface="Georgia"/>
                <a:sym typeface="Georgia"/>
              </a:rPr>
              <a:t>Summer </a:t>
            </a:r>
            <a:r>
              <a:rPr lang="en-US" sz="2800" dirty="0" smtClean="0">
                <a:latin typeface="Georgia"/>
                <a:ea typeface="Georgia"/>
                <a:cs typeface="Georgia"/>
                <a:sym typeface="Georgia"/>
              </a:rPr>
              <a:t>Fairs</a:t>
            </a:r>
          </a:p>
          <a:p>
            <a:pPr>
              <a:spcBef>
                <a:spcPts val="0"/>
              </a:spcBef>
            </a:pPr>
            <a:r>
              <a:rPr lang="en-US" sz="2800" dirty="0" smtClean="0">
                <a:latin typeface="Georgia"/>
                <a:ea typeface="Georgia"/>
                <a:cs typeface="Georgia"/>
                <a:sym typeface="Georgia"/>
              </a:rPr>
              <a:t>Sponsorships are usually a few hundred dollars</a:t>
            </a:r>
          </a:p>
          <a:p>
            <a:pPr>
              <a:spcBef>
                <a:spcPts val="0"/>
              </a:spcBef>
            </a:pPr>
            <a:r>
              <a:rPr lang="en-US" sz="2800" dirty="0" smtClean="0">
                <a:latin typeface="Georgia"/>
                <a:ea typeface="Georgia"/>
                <a:cs typeface="Georgia"/>
                <a:sym typeface="Georgia"/>
              </a:rPr>
              <a:t>Community supporter</a:t>
            </a:r>
          </a:p>
          <a:p>
            <a:pPr>
              <a:spcBef>
                <a:spcPts val="0"/>
              </a:spcBef>
            </a:pPr>
            <a:r>
              <a:rPr lang="en-US" sz="2800" dirty="0" smtClean="0">
                <a:latin typeface="Georgia"/>
                <a:ea typeface="Georgia"/>
                <a:cs typeface="Georgia"/>
                <a:sym typeface="Georgia"/>
              </a:rPr>
              <a:t>Don’t need to have a booth necessarily</a:t>
            </a:r>
          </a:p>
          <a:p>
            <a:pPr lvl="1">
              <a:spcBef>
                <a:spcPts val="0"/>
              </a:spcBef>
            </a:pPr>
            <a:r>
              <a:rPr lang="en-US" sz="2400" dirty="0" smtClean="0">
                <a:latin typeface="Georgia"/>
                <a:ea typeface="Georgia"/>
                <a:cs typeface="Georgia"/>
                <a:sym typeface="Georgia"/>
              </a:rPr>
              <a:t>Sponsor signage using creative shells and website</a:t>
            </a:r>
            <a:endParaRPr lang="en-US" sz="2400" dirty="0">
              <a:latin typeface="Georgia"/>
              <a:ea typeface="Georgia"/>
              <a:cs typeface="Georgia"/>
              <a:sym typeface="Georgia"/>
            </a:endParaRPr>
          </a:p>
          <a:p>
            <a:pPr rtl="0">
              <a:spcBef>
                <a:spcPts val="0"/>
              </a:spcBef>
              <a:buNone/>
            </a:pPr>
            <a:endParaRPr lang="en-US" sz="2800" dirty="0" smtClean="0">
              <a:latin typeface="Georgia"/>
              <a:ea typeface="Georgia"/>
              <a:cs typeface="Georgia"/>
              <a:sym typeface="Georgia"/>
            </a:endParaRPr>
          </a:p>
          <a:p>
            <a:pPr rtl="0">
              <a:spcBef>
                <a:spcPts val="0"/>
              </a:spcBef>
              <a:buNone/>
            </a:pPr>
            <a:r>
              <a:rPr lang="en-US" sz="2800" dirty="0" smtClean="0">
                <a:latin typeface="Georgia"/>
                <a:ea typeface="Georgia"/>
                <a:cs typeface="Georgia"/>
                <a:sym typeface="Georgia"/>
              </a:rPr>
              <a:t>Community </a:t>
            </a:r>
            <a:r>
              <a:rPr lang="en-US" sz="2800" dirty="0">
                <a:latin typeface="Georgia"/>
                <a:ea typeface="Georgia"/>
                <a:cs typeface="Georgia"/>
                <a:sym typeface="Georgia"/>
              </a:rPr>
              <a:t>Sponsorships</a:t>
            </a:r>
          </a:p>
          <a:p>
            <a:pPr rtl="0">
              <a:spcBef>
                <a:spcPts val="0"/>
              </a:spcBef>
              <a:buNone/>
            </a:pPr>
            <a:endParaRPr lang="en-US" sz="2800" dirty="0" smtClean="0">
              <a:latin typeface="Georgia"/>
              <a:ea typeface="Georgia"/>
              <a:cs typeface="Georgia"/>
              <a:sym typeface="Georgia"/>
            </a:endParaRPr>
          </a:p>
          <a:p>
            <a:pPr rtl="0">
              <a:spcBef>
                <a:spcPts val="0"/>
              </a:spcBef>
              <a:buNone/>
            </a:pPr>
            <a:r>
              <a:rPr lang="en-US" sz="2800" dirty="0" smtClean="0">
                <a:latin typeface="Georgia"/>
                <a:ea typeface="Georgia"/>
                <a:cs typeface="Georgia"/>
                <a:sym typeface="Georgia"/>
              </a:rPr>
              <a:t>Community </a:t>
            </a:r>
            <a:r>
              <a:rPr lang="en-US" sz="2800" dirty="0">
                <a:latin typeface="Georgia"/>
                <a:ea typeface="Georgia"/>
                <a:cs typeface="Georgia"/>
                <a:sym typeface="Georgia"/>
              </a:rPr>
              <a:t>support</a:t>
            </a:r>
          </a:p>
          <a:p>
            <a:pPr rtl="0">
              <a:spcBef>
                <a:spcPts val="0"/>
              </a:spcBef>
              <a:buNone/>
            </a:pPr>
            <a:r>
              <a:rPr lang="en-US" sz="2800" dirty="0">
                <a:latin typeface="Georgia"/>
                <a:ea typeface="Georgia"/>
                <a:cs typeface="Georgia"/>
                <a:sym typeface="Georgia"/>
              </a:rPr>
              <a:t>	Downtown/Main Street Initiatives </a:t>
            </a:r>
            <a:endParaRPr lang="en-US" sz="2800" dirty="0" smtClean="0">
              <a:latin typeface="Georgia"/>
              <a:ea typeface="Georgia"/>
              <a:cs typeface="Georgia"/>
              <a:sym typeface="Georgia"/>
            </a:endParaRPr>
          </a:p>
          <a:p>
            <a:pPr lvl="2">
              <a:spcBef>
                <a:spcPts val="0"/>
              </a:spcBef>
            </a:pPr>
            <a:r>
              <a:rPr lang="en-US" sz="2200" dirty="0" smtClean="0">
                <a:latin typeface="Georgia"/>
                <a:ea typeface="Georgia"/>
                <a:cs typeface="Georgia"/>
                <a:sym typeface="Georgia"/>
              </a:rPr>
              <a:t>Need to milk the Publicity exposure that comes with it</a:t>
            </a:r>
          </a:p>
          <a:p>
            <a:pPr rtl="0">
              <a:spcBef>
                <a:spcPts val="0"/>
              </a:spcBef>
              <a:buNone/>
            </a:pPr>
            <a:endParaRPr lang="en-US" sz="2400" dirty="0">
              <a:latin typeface="Georgia"/>
              <a:ea typeface="Georgia"/>
              <a:cs typeface="Georgia"/>
              <a:sym typeface="Georgia"/>
            </a:endParaRPr>
          </a:p>
          <a:p>
            <a:pPr rtl="0">
              <a:spcBef>
                <a:spcPts val="0"/>
              </a:spcBef>
              <a:buNone/>
            </a:pPr>
            <a:endParaRPr lang="en-US" sz="2400" dirty="0" smtClean="0">
              <a:latin typeface="Georgia"/>
              <a:ea typeface="Georgia"/>
              <a:cs typeface="Georgia"/>
              <a:sym typeface="Georgia"/>
            </a:endParaRPr>
          </a:p>
          <a:p>
            <a:pPr rtl="0">
              <a:spcBef>
                <a:spcPts val="0"/>
              </a:spcBef>
              <a:buNone/>
            </a:pPr>
            <a:endParaRPr lang="en-US" sz="1800" dirty="0">
              <a:latin typeface="Georgia"/>
              <a:ea typeface="Georgia"/>
              <a:cs typeface="Georgia"/>
              <a:sym typeface="Georgia"/>
            </a:endParaRPr>
          </a:p>
        </p:txBody>
      </p:sp>
      <p:sp>
        <p:nvSpPr>
          <p:cNvPr id="199" name="Shape 199"/>
          <p:cNvSpPr txBox="1">
            <a:spLocks noGrp="1"/>
          </p:cNvSpPr>
          <p:nvPr>
            <p:ph type="title"/>
          </p:nvPr>
        </p:nvSpPr>
        <p:spPr>
          <a:prstGeom prst="rect">
            <a:avLst/>
          </a:prstGeom>
        </p:spPr>
        <p:txBody>
          <a:bodyPr lIns="91425" tIns="91425" rIns="91425" bIns="91425" anchor="ctr" anchorCtr="0">
            <a:noAutofit/>
          </a:bodyPr>
          <a:lstStyle/>
          <a:p>
            <a:pPr>
              <a:spcBef>
                <a:spcPts val="0"/>
              </a:spcBef>
              <a:buNone/>
            </a:pPr>
            <a:r>
              <a:rPr lang="en-US" sz="4000" dirty="0">
                <a:ea typeface="Georgia"/>
                <a:cs typeface="Georgia"/>
                <a:sym typeface="Georgia"/>
              </a:rPr>
              <a:t>Community awareness</a:t>
            </a:r>
            <a:r>
              <a:rPr lang="en-US" sz="5400" dirty="0">
                <a:ea typeface="Georgia"/>
                <a:cs typeface="Georgia"/>
                <a:sym typeface="Georgia"/>
              </a:rPr>
              <a:t> </a:t>
            </a:r>
          </a:p>
        </p:txBody>
      </p:sp>
    </p:spTree>
  </p:cSld>
  <p:clrMapOvr>
    <a:masterClrMapping/>
  </p:clrMapOvr>
  <p:transition spd="slow">
    <p:cu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1" name="Shape 61"/>
          <p:cNvSpPr txBox="1">
            <a:spLocks noGrp="1"/>
          </p:cNvSpPr>
          <p:nvPr>
            <p:ph idx="1"/>
          </p:nvPr>
        </p:nvSpPr>
        <p:spPr>
          <a:prstGeom prst="rect">
            <a:avLst/>
          </a:prstGeom>
        </p:spPr>
        <p:txBody>
          <a:bodyPr lIns="91425" tIns="91425" rIns="91425" bIns="91425" anchor="t" anchorCtr="0">
            <a:noAutofit/>
          </a:bodyPr>
          <a:lstStyle/>
          <a:p>
            <a:pPr rtl="0">
              <a:spcBef>
                <a:spcPts val="0"/>
              </a:spcBef>
              <a:buNone/>
            </a:pPr>
            <a:r>
              <a:rPr lang="en-US" sz="1800" u="sng" dirty="0" smtClean="0">
                <a:solidFill>
                  <a:schemeClr val="dk1"/>
                </a:solidFill>
                <a:latin typeface="Georgia"/>
                <a:ea typeface="Georgia"/>
                <a:cs typeface="Georgia"/>
                <a:sym typeface="Georgia"/>
              </a:rPr>
              <a:t>CNBC: Inside the shortage</a:t>
            </a:r>
            <a:endParaRPr lang="en-US" sz="1800" dirty="0" smtClean="0">
              <a:solidFill>
                <a:schemeClr val="dk1"/>
              </a:solidFill>
              <a:latin typeface="Georgia"/>
              <a:ea typeface="Georgia"/>
              <a:cs typeface="Georgia"/>
              <a:sym typeface="Georgia"/>
            </a:endParaRPr>
          </a:p>
          <a:p>
            <a:pPr rtl="0">
              <a:spcBef>
                <a:spcPts val="0"/>
              </a:spcBef>
              <a:buNone/>
            </a:pPr>
            <a:r>
              <a:rPr lang="en-US" sz="1800" dirty="0" smtClean="0">
                <a:solidFill>
                  <a:schemeClr val="dk1"/>
                </a:solidFill>
                <a:latin typeface="Georgia"/>
                <a:ea typeface="Georgia"/>
                <a:cs typeface="Georgia"/>
                <a:sym typeface="Georgia"/>
              </a:rPr>
              <a:t>Preferred industry among 18-24 year olds beginning their careers:</a:t>
            </a:r>
          </a:p>
          <a:p>
            <a:pPr rtl="0">
              <a:spcBef>
                <a:spcPts val="0"/>
              </a:spcBef>
              <a:buNone/>
            </a:pPr>
            <a:r>
              <a:rPr lang="en-US" sz="1800" dirty="0">
                <a:solidFill>
                  <a:schemeClr val="dk1"/>
                </a:solidFill>
                <a:latin typeface="Georgia"/>
                <a:ea typeface="Georgia"/>
                <a:cs typeface="Georgia"/>
                <a:sym typeface="Georgia"/>
              </a:rPr>
              <a:t>	</a:t>
            </a:r>
            <a:r>
              <a:rPr lang="en-US" sz="1800" dirty="0" smtClean="0">
                <a:solidFill>
                  <a:schemeClr val="dk1"/>
                </a:solidFill>
                <a:latin typeface="Georgia"/>
                <a:ea typeface="Georgia"/>
                <a:cs typeface="Georgia"/>
                <a:sym typeface="Georgia"/>
              </a:rPr>
              <a:t>1. Technology : modern trucks feature technology</a:t>
            </a:r>
          </a:p>
          <a:p>
            <a:pPr rtl="0">
              <a:spcBef>
                <a:spcPts val="0"/>
              </a:spcBef>
              <a:buNone/>
            </a:pPr>
            <a:r>
              <a:rPr lang="en-US" sz="1800" dirty="0">
                <a:solidFill>
                  <a:schemeClr val="dk1"/>
                </a:solidFill>
                <a:latin typeface="Georgia"/>
                <a:ea typeface="Georgia"/>
                <a:cs typeface="Georgia"/>
                <a:sym typeface="Georgia"/>
              </a:rPr>
              <a:t>	</a:t>
            </a:r>
            <a:r>
              <a:rPr lang="en-US" sz="1800" dirty="0" smtClean="0">
                <a:solidFill>
                  <a:schemeClr val="dk1"/>
                </a:solidFill>
                <a:latin typeface="Georgia"/>
                <a:ea typeface="Georgia"/>
                <a:cs typeface="Georgia"/>
                <a:sym typeface="Georgia"/>
              </a:rPr>
              <a:t>2. Energy</a:t>
            </a:r>
          </a:p>
          <a:p>
            <a:pPr rtl="0">
              <a:spcBef>
                <a:spcPts val="0"/>
              </a:spcBef>
              <a:buNone/>
            </a:pPr>
            <a:r>
              <a:rPr lang="en-US" sz="1800" dirty="0" smtClean="0">
                <a:solidFill>
                  <a:schemeClr val="dk1"/>
                </a:solidFill>
                <a:latin typeface="Georgia"/>
                <a:ea typeface="Georgia"/>
                <a:cs typeface="Georgia"/>
                <a:sym typeface="Georgia"/>
              </a:rPr>
              <a:t>“Fewer guys want to do long-hauls; younger drivers prefer regional jobs and family life” </a:t>
            </a:r>
            <a:r>
              <a:rPr lang="en-US" sz="1800" dirty="0" smtClean="0">
                <a:solidFill>
                  <a:srgbClr val="0070C0"/>
                </a:solidFill>
                <a:latin typeface="Georgia"/>
                <a:ea typeface="Georgia"/>
                <a:cs typeface="Georgia"/>
                <a:sym typeface="Georgia"/>
              </a:rPr>
              <a:t>– Barber selling points for shorter regional hauls, home on weekends</a:t>
            </a:r>
          </a:p>
          <a:p>
            <a:pPr rtl="0">
              <a:spcBef>
                <a:spcPts val="0"/>
              </a:spcBef>
              <a:buNone/>
            </a:pPr>
            <a:r>
              <a:rPr lang="en-US" sz="1800" dirty="0" smtClean="0">
                <a:latin typeface="Georgia"/>
                <a:ea typeface="Georgia"/>
                <a:cs typeface="Georgia"/>
                <a:sym typeface="Georgia"/>
              </a:rPr>
              <a:t>“Certain amount of independence; enjoy using hands, tying down loads, don’t have a boss right behind them” </a:t>
            </a:r>
            <a:r>
              <a:rPr lang="en-US" sz="1800" dirty="0" smtClean="0">
                <a:solidFill>
                  <a:srgbClr val="0070C0"/>
                </a:solidFill>
                <a:latin typeface="Georgia"/>
                <a:ea typeface="Georgia"/>
                <a:cs typeface="Georgia"/>
                <a:sym typeface="Georgia"/>
              </a:rPr>
              <a:t>– all more selling points in Content</a:t>
            </a:r>
          </a:p>
        </p:txBody>
      </p:sp>
      <p:sp>
        <p:nvSpPr>
          <p:cNvPr id="60" name="Shape 60"/>
          <p:cNvSpPr txBox="1">
            <a:spLocks noGrp="1"/>
          </p:cNvSpPr>
          <p:nvPr>
            <p:ph type="title"/>
          </p:nvPr>
        </p:nvSpPr>
        <p:spPr>
          <a:prstGeom prst="rect">
            <a:avLst/>
          </a:prstGeom>
        </p:spPr>
        <p:txBody>
          <a:bodyPr lIns="91425" tIns="91425" rIns="91425" bIns="91425" anchor="ctr" anchorCtr="0">
            <a:noAutofit/>
          </a:bodyPr>
          <a:lstStyle/>
          <a:p>
            <a:pPr>
              <a:spcBef>
                <a:spcPts val="0"/>
              </a:spcBef>
              <a:buNone/>
            </a:pPr>
            <a:r>
              <a:rPr lang="en-US" sz="4000" dirty="0">
                <a:solidFill>
                  <a:schemeClr val="dk1"/>
                </a:solidFill>
                <a:ea typeface="Georgia"/>
                <a:cs typeface="Georgia"/>
                <a:sym typeface="Georgia"/>
              </a:rPr>
              <a:t>Positioning and </a:t>
            </a:r>
            <a:r>
              <a:rPr lang="en-US" sz="4000" dirty="0" smtClean="0">
                <a:solidFill>
                  <a:schemeClr val="dk1"/>
                </a:solidFill>
                <a:ea typeface="Georgia"/>
                <a:cs typeface="Georgia"/>
                <a:sym typeface="Georgia"/>
              </a:rPr>
              <a:t>Branding to address from Research</a:t>
            </a:r>
            <a:endParaRPr lang="en-US" sz="4000" dirty="0">
              <a:solidFill>
                <a:schemeClr val="dk1"/>
              </a:solidFill>
              <a:ea typeface="Georgia"/>
              <a:cs typeface="Georgia"/>
              <a:sym typeface="Georgia"/>
            </a:endParaRPr>
          </a:p>
        </p:txBody>
      </p:sp>
    </p:spTree>
    <p:extLst>
      <p:ext uri="{BB962C8B-B14F-4D97-AF65-F5344CB8AC3E}">
        <p14:creationId xmlns:p14="http://schemas.microsoft.com/office/powerpoint/2010/main" val="1598872489"/>
      </p:ext>
    </p:extLst>
  </p:cSld>
  <p:clrMapOvr>
    <a:masterClrMapping/>
  </p:clrMapOvr>
  <p:transition spd="slow">
    <p:cu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latin typeface="Georgia" panose="02040502050405020303" pitchFamily="18" charset="0"/>
              </a:rPr>
              <a:t>PA: Community/Business open house through Brookville and </a:t>
            </a:r>
            <a:r>
              <a:rPr lang="en-US" dirty="0" err="1" smtClean="0">
                <a:latin typeface="Georgia" panose="02040502050405020303" pitchFamily="18" charset="0"/>
              </a:rPr>
              <a:t>Punxsy</a:t>
            </a:r>
            <a:r>
              <a:rPr lang="en-US" dirty="0" smtClean="0">
                <a:latin typeface="Georgia" panose="02040502050405020303" pitchFamily="18" charset="0"/>
              </a:rPr>
              <a:t> </a:t>
            </a:r>
            <a:r>
              <a:rPr lang="en-US" dirty="0" smtClean="0">
                <a:latin typeface="Georgia" panose="02040502050405020303" pitchFamily="18" charset="0"/>
              </a:rPr>
              <a:t>chamber</a:t>
            </a:r>
          </a:p>
          <a:p>
            <a:pPr lvl="1"/>
            <a:r>
              <a:rPr lang="en-US" dirty="0" smtClean="0">
                <a:latin typeface="Georgia" panose="02040502050405020303" pitchFamily="18" charset="0"/>
              </a:rPr>
              <a:t>NY &amp; NC</a:t>
            </a:r>
            <a:r>
              <a:rPr lang="en-US" dirty="0">
                <a:latin typeface="Georgia" panose="02040502050405020303" pitchFamily="18" charset="0"/>
              </a:rPr>
              <a:t> </a:t>
            </a:r>
            <a:r>
              <a:rPr lang="en-US" dirty="0" smtClean="0">
                <a:latin typeface="Georgia" panose="02040502050405020303" pitchFamily="18" charset="0"/>
              </a:rPr>
              <a:t>as well 2-3 months after we join chambers</a:t>
            </a:r>
          </a:p>
          <a:p>
            <a:r>
              <a:rPr lang="en-US" dirty="0" smtClean="0">
                <a:latin typeface="Georgia" panose="02040502050405020303" pitchFamily="18" charset="0"/>
              </a:rPr>
              <a:t>Early event dinner 4-6p</a:t>
            </a:r>
          </a:p>
          <a:p>
            <a:pPr lvl="1"/>
            <a:r>
              <a:rPr lang="en-US" dirty="0" smtClean="0">
                <a:latin typeface="Georgia" panose="02040502050405020303" pitchFamily="18" charset="0"/>
              </a:rPr>
              <a:t>Invites business and community influencers</a:t>
            </a:r>
          </a:p>
          <a:p>
            <a:pPr lvl="1"/>
            <a:r>
              <a:rPr lang="en-US" dirty="0" smtClean="0">
                <a:latin typeface="Georgia" panose="02040502050405020303" pitchFamily="18" charset="0"/>
              </a:rPr>
              <a:t>Barber staff on-hand to meet and mingle</a:t>
            </a:r>
          </a:p>
          <a:p>
            <a:pPr lvl="1"/>
            <a:r>
              <a:rPr lang="en-US" dirty="0" smtClean="0">
                <a:latin typeface="Georgia" panose="02040502050405020303" pitchFamily="18" charset="0"/>
              </a:rPr>
              <a:t>Driver materials available to spread awareness</a:t>
            </a:r>
            <a:endParaRPr lang="en-US" dirty="0">
              <a:latin typeface="Georgia" panose="02040502050405020303" pitchFamily="18" charset="0"/>
            </a:endParaRPr>
          </a:p>
        </p:txBody>
      </p:sp>
      <p:sp>
        <p:nvSpPr>
          <p:cNvPr id="3" name="Title 2"/>
          <p:cNvSpPr>
            <a:spLocks noGrp="1"/>
          </p:cNvSpPr>
          <p:nvPr>
            <p:ph type="title"/>
          </p:nvPr>
        </p:nvSpPr>
        <p:spPr/>
        <p:txBody>
          <a:bodyPr/>
          <a:lstStyle/>
          <a:p>
            <a:r>
              <a:rPr lang="en-US" dirty="0" smtClean="0"/>
              <a:t>Open Houses for Community</a:t>
            </a:r>
            <a:endParaRPr lang="en-US" dirty="0"/>
          </a:p>
        </p:txBody>
      </p:sp>
    </p:spTree>
    <p:extLst>
      <p:ext uri="{BB962C8B-B14F-4D97-AF65-F5344CB8AC3E}">
        <p14:creationId xmlns:p14="http://schemas.microsoft.com/office/powerpoint/2010/main" val="11968164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2" name="Shape 212"/>
          <p:cNvSpPr txBox="1">
            <a:spLocks noGrp="1"/>
          </p:cNvSpPr>
          <p:nvPr>
            <p:ph idx="1"/>
          </p:nvPr>
        </p:nvSpPr>
        <p:spPr>
          <a:prstGeom prst="rect">
            <a:avLst/>
          </a:prstGeom>
        </p:spPr>
        <p:txBody>
          <a:bodyPr lIns="91425" tIns="91425" rIns="91425" bIns="91425" anchor="t" anchorCtr="0">
            <a:noAutofit/>
          </a:bodyPr>
          <a:lstStyle/>
          <a:p>
            <a:pPr marL="0" indent="0" rtl="0">
              <a:spcBef>
                <a:spcPts val="0"/>
              </a:spcBef>
              <a:buNone/>
            </a:pPr>
            <a:r>
              <a:rPr lang="en-US" sz="2800" dirty="0">
                <a:latin typeface="Georgia"/>
                <a:ea typeface="Georgia"/>
                <a:cs typeface="Georgia"/>
                <a:sym typeface="Georgia"/>
              </a:rPr>
              <a:t>Stems from content marketing</a:t>
            </a:r>
          </a:p>
          <a:p>
            <a:pPr marL="285750" indent="-285750">
              <a:spcBef>
                <a:spcPts val="0"/>
              </a:spcBef>
            </a:pPr>
            <a:r>
              <a:rPr lang="en-US" sz="2800" dirty="0" smtClean="0">
                <a:latin typeface="Georgia"/>
                <a:ea typeface="Georgia"/>
                <a:cs typeface="Georgia"/>
                <a:sym typeface="Georgia"/>
              </a:rPr>
              <a:t>Driver </a:t>
            </a:r>
            <a:r>
              <a:rPr lang="en-US" sz="2800" dirty="0">
                <a:latin typeface="Georgia"/>
                <a:ea typeface="Georgia"/>
                <a:cs typeface="Georgia"/>
                <a:sym typeface="Georgia"/>
              </a:rPr>
              <a:t>of the month / year</a:t>
            </a:r>
          </a:p>
          <a:p>
            <a:pPr marL="285750" indent="-285750">
              <a:spcBef>
                <a:spcPts val="0"/>
              </a:spcBef>
            </a:pPr>
            <a:r>
              <a:rPr lang="en-US" sz="2800" dirty="0" smtClean="0">
                <a:latin typeface="Georgia"/>
                <a:ea typeface="Georgia"/>
                <a:cs typeface="Georgia"/>
                <a:sym typeface="Georgia"/>
              </a:rPr>
              <a:t>Feature </a:t>
            </a:r>
            <a:r>
              <a:rPr lang="en-US" sz="2800" dirty="0">
                <a:latin typeface="Georgia"/>
                <a:ea typeface="Georgia"/>
                <a:cs typeface="Georgia"/>
                <a:sym typeface="Georgia"/>
              </a:rPr>
              <a:t>driver</a:t>
            </a:r>
          </a:p>
          <a:p>
            <a:pPr marL="285750" indent="-285750">
              <a:spcBef>
                <a:spcPts val="0"/>
              </a:spcBef>
            </a:pPr>
            <a:r>
              <a:rPr lang="en-US" sz="2800" dirty="0" smtClean="0">
                <a:latin typeface="Georgia"/>
                <a:ea typeface="Georgia"/>
                <a:cs typeface="Georgia"/>
                <a:sym typeface="Georgia"/>
              </a:rPr>
              <a:t>Military </a:t>
            </a:r>
            <a:r>
              <a:rPr lang="en-US" sz="2800" dirty="0">
                <a:latin typeface="Georgia"/>
                <a:ea typeface="Georgia"/>
                <a:cs typeface="Georgia"/>
                <a:sym typeface="Georgia"/>
              </a:rPr>
              <a:t>and veteran news stories and </a:t>
            </a:r>
            <a:r>
              <a:rPr lang="en-US" sz="2800" dirty="0" smtClean="0">
                <a:latin typeface="Georgia"/>
                <a:ea typeface="Georgia"/>
                <a:cs typeface="Georgia"/>
                <a:sym typeface="Georgia"/>
              </a:rPr>
              <a:t>publicity</a:t>
            </a:r>
          </a:p>
          <a:p>
            <a:pPr marL="541782" lvl="1" indent="-285750">
              <a:spcBef>
                <a:spcPts val="0"/>
              </a:spcBef>
            </a:pPr>
            <a:r>
              <a:rPr lang="en-US" sz="2000" dirty="0" smtClean="0">
                <a:latin typeface="Georgia"/>
                <a:ea typeface="Georgia"/>
                <a:cs typeface="Georgia"/>
                <a:sym typeface="Georgia"/>
              </a:rPr>
              <a:t>North Carolina story on Staff Sergeant Dan </a:t>
            </a:r>
          </a:p>
        </p:txBody>
      </p:sp>
      <p:sp>
        <p:nvSpPr>
          <p:cNvPr id="211" name="Shape 211"/>
          <p:cNvSpPr txBox="1">
            <a:spLocks noGrp="1"/>
          </p:cNvSpPr>
          <p:nvPr>
            <p:ph type="title"/>
          </p:nvPr>
        </p:nvSpPr>
        <p:spPr>
          <a:prstGeom prst="rect">
            <a:avLst/>
          </a:prstGeom>
        </p:spPr>
        <p:txBody>
          <a:bodyPr lIns="91425" tIns="91425" rIns="91425" bIns="91425" anchor="ctr" anchorCtr="0">
            <a:noAutofit/>
          </a:bodyPr>
          <a:lstStyle/>
          <a:p>
            <a:pPr lvl="0" rtl="0">
              <a:spcBef>
                <a:spcPts val="0"/>
              </a:spcBef>
              <a:buNone/>
            </a:pPr>
            <a:r>
              <a:rPr lang="en-US" sz="4000" dirty="0">
                <a:ea typeface="Georgia"/>
                <a:cs typeface="Georgia"/>
                <a:sym typeface="Georgia"/>
              </a:rPr>
              <a:t>Publicity</a:t>
            </a:r>
          </a:p>
        </p:txBody>
      </p:sp>
    </p:spTree>
  </p:cSld>
  <p:clrMapOvr>
    <a:masterClrMapping/>
  </p:clrMapOvr>
  <p:transition spd="slow">
    <p:cut/>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Shape 472"/>
          <p:cNvSpPr txBox="1">
            <a:spLocks noGrp="1"/>
          </p:cNvSpPr>
          <p:nvPr>
            <p:ph type="body" idx="1"/>
          </p:nvPr>
        </p:nvSpPr>
        <p:spPr>
          <a:xfrm>
            <a:off x="381000" y="1295400"/>
            <a:ext cx="4572000" cy="5135563"/>
          </a:xfrm>
          <a:prstGeom prst="rect">
            <a:avLst/>
          </a:prstGeom>
          <a:noFill/>
          <a:ln>
            <a:noFill/>
          </a:ln>
        </p:spPr>
        <p:txBody>
          <a:bodyPr lIns="91425" tIns="91425" rIns="91425" bIns="91425" anchor="t" anchorCtr="0">
            <a:noAutofit/>
          </a:bodyPr>
          <a:lstStyle/>
          <a:p>
            <a:pPr marL="457200" marR="0" lvl="0" indent="-381000" algn="l" rtl="0">
              <a:spcBef>
                <a:spcPts val="0"/>
              </a:spcBef>
              <a:spcAft>
                <a:spcPts val="0"/>
              </a:spcAft>
              <a:buClr>
                <a:schemeClr val="dk1"/>
              </a:buClr>
              <a:buSzPct val="100000"/>
              <a:buFont typeface="Georgia"/>
              <a:buChar char="❏"/>
            </a:pPr>
            <a:r>
              <a:rPr lang="en-US" sz="2400" b="0" i="0" u="none" strike="noStrike" cap="none" baseline="0" dirty="0">
                <a:solidFill>
                  <a:schemeClr val="dk1"/>
                </a:solidFill>
                <a:latin typeface="Georgia"/>
                <a:ea typeface="Georgia"/>
                <a:cs typeface="Georgia"/>
                <a:sym typeface="Georgia"/>
              </a:rPr>
              <a:t>Donate </a:t>
            </a:r>
            <a:r>
              <a:rPr lang="en-US" sz="2400" dirty="0">
                <a:solidFill>
                  <a:schemeClr val="dk1"/>
                </a:solidFill>
                <a:latin typeface="Georgia"/>
                <a:ea typeface="Georgia"/>
                <a:cs typeface="Georgia"/>
                <a:sym typeface="Georgia"/>
              </a:rPr>
              <a:t>monetarily</a:t>
            </a:r>
          </a:p>
          <a:p>
            <a:pPr marL="457200" marR="0" lvl="0" indent="-381000" algn="l" rtl="0">
              <a:spcBef>
                <a:spcPts val="0"/>
              </a:spcBef>
              <a:spcAft>
                <a:spcPts val="0"/>
              </a:spcAft>
              <a:buClr>
                <a:schemeClr val="dk1"/>
              </a:buClr>
              <a:buSzPct val="100000"/>
              <a:buFont typeface="Georgia"/>
              <a:buChar char="❏"/>
            </a:pPr>
            <a:r>
              <a:rPr lang="en-US" sz="2400" dirty="0">
                <a:solidFill>
                  <a:schemeClr val="dk1"/>
                </a:solidFill>
                <a:latin typeface="Georgia"/>
                <a:ea typeface="Georgia"/>
                <a:cs typeface="Georgia"/>
                <a:sym typeface="Georgia"/>
              </a:rPr>
              <a:t>Buy merchandise as giveaways/appreciation gifts</a:t>
            </a:r>
          </a:p>
          <a:p>
            <a:pPr marL="457200" marR="0" lvl="0" indent="-381000" algn="l" rtl="0">
              <a:spcBef>
                <a:spcPts val="0"/>
              </a:spcBef>
              <a:spcAft>
                <a:spcPts val="0"/>
              </a:spcAft>
              <a:buClr>
                <a:schemeClr val="dk1"/>
              </a:buClr>
              <a:buSzPct val="100000"/>
              <a:buFont typeface="Georgia"/>
              <a:buChar char="❏"/>
            </a:pPr>
            <a:r>
              <a:rPr lang="en-US" sz="2400" b="0" i="0" u="none" strike="noStrike" cap="none" baseline="0" dirty="0">
                <a:solidFill>
                  <a:schemeClr val="dk1"/>
                </a:solidFill>
                <a:latin typeface="Georgia"/>
                <a:ea typeface="Georgia"/>
                <a:cs typeface="Georgia"/>
                <a:sym typeface="Georgia"/>
              </a:rPr>
              <a:t>Attend/sponsor local area events</a:t>
            </a:r>
          </a:p>
          <a:p>
            <a:pPr marR="0" lvl="1" algn="l" rtl="0">
              <a:spcBef>
                <a:spcPts val="0"/>
              </a:spcBef>
              <a:spcAft>
                <a:spcPts val="0"/>
              </a:spcAft>
              <a:buClr>
                <a:schemeClr val="dk1"/>
              </a:buClr>
              <a:buSzPct val="100000"/>
              <a:buFont typeface="Georgia"/>
              <a:buChar char="❏"/>
            </a:pPr>
            <a:r>
              <a:rPr lang="en-US" sz="2000" dirty="0">
                <a:solidFill>
                  <a:schemeClr val="dk1"/>
                </a:solidFill>
                <a:latin typeface="Georgia"/>
                <a:ea typeface="Georgia"/>
                <a:cs typeface="Georgia"/>
                <a:sym typeface="Georgia"/>
              </a:rPr>
              <a:t>A Taste of the Tri-County at Clearfield County Fairgrounds</a:t>
            </a:r>
          </a:p>
          <a:p>
            <a:pPr marL="457200" marR="0" lvl="0" indent="-381000" algn="l" rtl="0">
              <a:spcBef>
                <a:spcPts val="0"/>
              </a:spcBef>
              <a:spcAft>
                <a:spcPts val="0"/>
              </a:spcAft>
              <a:buClr>
                <a:schemeClr val="dk1"/>
              </a:buClr>
              <a:buSzPct val="100000"/>
              <a:buFont typeface="Georgia"/>
              <a:buChar char="❏"/>
            </a:pPr>
            <a:r>
              <a:rPr lang="en-US" sz="2400" b="0" i="0" u="none" strike="noStrike" cap="none" baseline="0" dirty="0" smtClean="0">
                <a:solidFill>
                  <a:schemeClr val="dk1"/>
                </a:solidFill>
                <a:latin typeface="Georgia"/>
                <a:ea typeface="Georgia"/>
                <a:cs typeface="Georgia"/>
                <a:sym typeface="Georgia"/>
              </a:rPr>
              <a:t>Host annual Event</a:t>
            </a:r>
          </a:p>
          <a:p>
            <a:pPr marR="0" lvl="1" algn="l" rtl="0">
              <a:spcBef>
                <a:spcPts val="0"/>
              </a:spcBef>
              <a:spcAft>
                <a:spcPts val="0"/>
              </a:spcAft>
              <a:buClr>
                <a:schemeClr val="dk1"/>
              </a:buClr>
              <a:buSzPct val="100000"/>
              <a:buFont typeface="Georgia"/>
              <a:buChar char="❏"/>
            </a:pPr>
            <a:r>
              <a:rPr lang="en-US" sz="2000" dirty="0" smtClean="0">
                <a:solidFill>
                  <a:schemeClr val="dk1"/>
                </a:solidFill>
                <a:latin typeface="Georgia"/>
                <a:ea typeface="Georgia"/>
                <a:cs typeface="Georgia"/>
                <a:sym typeface="Georgia"/>
              </a:rPr>
              <a:t>Start an annual fundraiser (truck related such as big rig pull)</a:t>
            </a:r>
          </a:p>
          <a:p>
            <a:pPr marL="457200" marR="0" lvl="0" indent="-381000" algn="l" rtl="0">
              <a:spcBef>
                <a:spcPts val="0"/>
              </a:spcBef>
              <a:spcAft>
                <a:spcPts val="0"/>
              </a:spcAft>
              <a:buClr>
                <a:schemeClr val="dk1"/>
              </a:buClr>
              <a:buSzPct val="100000"/>
              <a:buFont typeface="Georgia"/>
              <a:buChar char="❏"/>
            </a:pPr>
            <a:r>
              <a:rPr lang="en-US" sz="2400" b="0" i="0" u="none" strike="noStrike" cap="none" baseline="0" dirty="0" smtClean="0">
                <a:solidFill>
                  <a:schemeClr val="dk1"/>
                </a:solidFill>
                <a:latin typeface="Georgia"/>
                <a:ea typeface="Georgia"/>
                <a:cs typeface="Georgia"/>
                <a:sym typeface="Georgia"/>
              </a:rPr>
              <a:t>Like </a:t>
            </a:r>
            <a:r>
              <a:rPr lang="en-US" sz="2400" b="0" i="0" u="none" strike="noStrike" cap="none" baseline="0" dirty="0">
                <a:solidFill>
                  <a:schemeClr val="dk1"/>
                </a:solidFill>
                <a:latin typeface="Georgia"/>
                <a:ea typeface="Georgia"/>
                <a:cs typeface="Georgia"/>
                <a:sym typeface="Georgia"/>
              </a:rPr>
              <a:t>Facebook Page &amp; share appropriate posts</a:t>
            </a:r>
          </a:p>
          <a:p>
            <a:pPr marL="457200" marR="0" lvl="0" indent="-265176" algn="l" rtl="0">
              <a:spcBef>
                <a:spcPts val="0"/>
              </a:spcBef>
              <a:spcAft>
                <a:spcPts val="0"/>
              </a:spcAft>
              <a:buClr>
                <a:schemeClr val="dk1"/>
              </a:buClr>
              <a:buFont typeface="Arial"/>
              <a:buNone/>
            </a:pPr>
            <a:endParaRPr sz="1800" b="0" i="0" u="none" strike="noStrike" cap="none" baseline="0" dirty="0">
              <a:solidFill>
                <a:schemeClr val="dk1"/>
              </a:solidFill>
              <a:latin typeface="Rambla"/>
              <a:ea typeface="Rambla"/>
              <a:cs typeface="Rambla"/>
              <a:sym typeface="Rambla"/>
            </a:endParaRPr>
          </a:p>
          <a:p>
            <a:pPr marL="0" marR="0" lvl="0" indent="0" algn="l" rtl="0">
              <a:spcBef>
                <a:spcPts val="0"/>
              </a:spcBef>
              <a:spcAft>
                <a:spcPts val="0"/>
              </a:spcAft>
              <a:buClr>
                <a:schemeClr val="accent1"/>
              </a:buClr>
              <a:buFont typeface="Noto Symbol"/>
              <a:buNone/>
            </a:pPr>
            <a:endParaRPr sz="2800" b="0" i="0" u="none" strike="noStrike" cap="none" baseline="0" dirty="0">
              <a:solidFill>
                <a:schemeClr val="dk1"/>
              </a:solidFill>
              <a:latin typeface="Rambla"/>
              <a:ea typeface="Rambla"/>
              <a:cs typeface="Rambla"/>
              <a:sym typeface="Rambla"/>
            </a:endParaRPr>
          </a:p>
        </p:txBody>
      </p:sp>
      <p:sp>
        <p:nvSpPr>
          <p:cNvPr id="473" name="Shape 47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noAutofit/>
          </a:bodyPr>
          <a:lstStyle/>
          <a:p>
            <a:pPr marL="0" marR="0" lvl="0" indent="0" algn="l" rtl="0">
              <a:spcBef>
                <a:spcPts val="0"/>
              </a:spcBef>
              <a:buClr>
                <a:schemeClr val="dk2"/>
              </a:buClr>
              <a:buSzPct val="25000"/>
              <a:buFont typeface="Rambla"/>
              <a:buNone/>
            </a:pPr>
            <a:r>
              <a:rPr lang="en-US" sz="4000" b="1" i="0" u="none" strike="noStrike" cap="none" baseline="0" dirty="0">
                <a:solidFill>
                  <a:schemeClr val="dk2"/>
                </a:solidFill>
                <a:ea typeface="Rambla"/>
                <a:cs typeface="Rambla"/>
                <a:sym typeface="Rambla"/>
              </a:rPr>
              <a:t>Charities: Wounded Warrior</a:t>
            </a: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25152" y="1066800"/>
            <a:ext cx="2898407" cy="5552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5726433"/>
      </p:ext>
    </p:extLst>
  </p:cSld>
  <p:clrMapOvr>
    <a:masterClrMapping/>
  </p:clrMapOvr>
  <p:transition spd="slow">
    <p:cut/>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590800"/>
            <a:ext cx="8229600" cy="1981200"/>
          </a:xfrm>
        </p:spPr>
        <p:txBody>
          <a:bodyPr>
            <a:normAutofit/>
          </a:bodyPr>
          <a:lstStyle/>
          <a:p>
            <a:r>
              <a:rPr lang="en-US" dirty="0" smtClean="0"/>
              <a:t>New CDLs</a:t>
            </a:r>
            <a:br>
              <a:rPr lang="en-US" dirty="0" smtClean="0"/>
            </a:br>
            <a:r>
              <a:rPr lang="en-US" dirty="0" smtClean="0"/>
              <a:t>Non-CDLs</a:t>
            </a:r>
            <a:endParaRPr lang="en-US" dirty="0"/>
          </a:p>
        </p:txBody>
      </p:sp>
    </p:spTree>
    <p:extLst>
      <p:ext uri="{BB962C8B-B14F-4D97-AF65-F5344CB8AC3E}">
        <p14:creationId xmlns:p14="http://schemas.microsoft.com/office/powerpoint/2010/main" val="21950421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30" name="Shape 230"/>
          <p:cNvSpPr txBox="1">
            <a:spLocks noGrp="1"/>
          </p:cNvSpPr>
          <p:nvPr>
            <p:ph idx="1"/>
          </p:nvPr>
        </p:nvSpPr>
        <p:spPr>
          <a:prstGeom prst="rect">
            <a:avLst/>
          </a:prstGeom>
        </p:spPr>
        <p:txBody>
          <a:bodyPr lIns="91425" tIns="91425" rIns="91425" bIns="91425" anchor="t" anchorCtr="0">
            <a:noAutofit/>
          </a:bodyPr>
          <a:lstStyle/>
          <a:p>
            <a:pPr>
              <a:spcBef>
                <a:spcPts val="0"/>
              </a:spcBef>
              <a:buNone/>
            </a:pPr>
            <a:r>
              <a:rPr lang="en-US" dirty="0" smtClean="0">
                <a:latin typeface="Georgia"/>
                <a:ea typeface="Georgia"/>
                <a:cs typeface="Georgia"/>
                <a:sym typeface="Georgia"/>
              </a:rPr>
              <a:t>CDL schools</a:t>
            </a:r>
          </a:p>
          <a:p>
            <a:pPr>
              <a:spcBef>
                <a:spcPts val="0"/>
              </a:spcBef>
            </a:pPr>
            <a:r>
              <a:rPr lang="en-US" dirty="0" smtClean="0">
                <a:latin typeface="Georgia"/>
                <a:ea typeface="Georgia"/>
                <a:cs typeface="Georgia"/>
                <a:sym typeface="Georgia"/>
              </a:rPr>
              <a:t>Relationships with career placement offices</a:t>
            </a:r>
          </a:p>
          <a:p>
            <a:pPr>
              <a:spcBef>
                <a:spcPts val="0"/>
              </a:spcBef>
            </a:pPr>
            <a:r>
              <a:rPr lang="en-US" dirty="0" smtClean="0">
                <a:latin typeface="Georgia"/>
                <a:ea typeface="Georgia"/>
                <a:cs typeface="Georgia"/>
                <a:sym typeface="Georgia"/>
              </a:rPr>
              <a:t>Attend career </a:t>
            </a:r>
            <a:r>
              <a:rPr lang="en-US" dirty="0" smtClean="0">
                <a:latin typeface="Georgia"/>
                <a:ea typeface="Georgia"/>
                <a:cs typeface="Georgia"/>
                <a:sym typeface="Georgia"/>
              </a:rPr>
              <a:t>fairs</a:t>
            </a:r>
          </a:p>
          <a:p>
            <a:pPr>
              <a:spcBef>
                <a:spcPts val="0"/>
              </a:spcBef>
            </a:pPr>
            <a:endParaRPr lang="en-US" dirty="0">
              <a:latin typeface="Georgia"/>
              <a:ea typeface="Georgia"/>
              <a:cs typeface="Georgia"/>
              <a:sym typeface="Georgia"/>
            </a:endParaRPr>
          </a:p>
          <a:p>
            <a:pPr marL="109728" indent="0">
              <a:spcBef>
                <a:spcPts val="0"/>
              </a:spcBef>
              <a:buNone/>
            </a:pPr>
            <a:r>
              <a:rPr lang="en-US" dirty="0" smtClean="0">
                <a:latin typeface="Georgia"/>
                <a:ea typeface="Georgia"/>
                <a:cs typeface="Georgia"/>
                <a:sym typeface="Georgia"/>
              </a:rPr>
              <a:t>Target new CDL drivers to hook and cultivate them into highly loyal Barber Truckers, not wanting to look elsewhere for .01cpm more</a:t>
            </a:r>
            <a:endParaRPr lang="en-US" dirty="0" smtClean="0">
              <a:latin typeface="Georgia"/>
              <a:ea typeface="Georgia"/>
              <a:cs typeface="Georgia"/>
              <a:sym typeface="Georgia"/>
            </a:endParaRPr>
          </a:p>
          <a:p>
            <a:pPr>
              <a:spcBef>
                <a:spcPts val="0"/>
              </a:spcBef>
            </a:pPr>
            <a:endParaRPr lang="en-US" dirty="0">
              <a:latin typeface="Georgia"/>
              <a:ea typeface="Georgia"/>
              <a:cs typeface="Georgia"/>
              <a:sym typeface="Georgia"/>
            </a:endParaRPr>
          </a:p>
        </p:txBody>
      </p:sp>
      <p:sp>
        <p:nvSpPr>
          <p:cNvPr id="229" name="Shape 229"/>
          <p:cNvSpPr txBox="1">
            <a:spLocks noGrp="1"/>
          </p:cNvSpPr>
          <p:nvPr>
            <p:ph type="title"/>
          </p:nvPr>
        </p:nvSpPr>
        <p:spPr>
          <a:prstGeom prst="rect">
            <a:avLst/>
          </a:prstGeom>
        </p:spPr>
        <p:txBody>
          <a:bodyPr lIns="91425" tIns="91425" rIns="91425" bIns="91425" anchor="ctr" anchorCtr="0">
            <a:noAutofit/>
          </a:bodyPr>
          <a:lstStyle/>
          <a:p>
            <a:pPr>
              <a:spcBef>
                <a:spcPts val="0"/>
              </a:spcBef>
              <a:buNone/>
            </a:pPr>
            <a:r>
              <a:rPr lang="en-US" dirty="0" smtClean="0">
                <a:ea typeface="Georgia"/>
                <a:cs typeface="Georgia"/>
                <a:sym typeface="Georgia"/>
              </a:rPr>
              <a:t>Personal Recruiting new CDL</a:t>
            </a:r>
            <a:endParaRPr lang="en-US" dirty="0">
              <a:ea typeface="Georgia"/>
              <a:cs typeface="Georgia"/>
              <a:sym typeface="Georgia"/>
            </a:endParaRPr>
          </a:p>
        </p:txBody>
      </p:sp>
    </p:spTree>
    <p:extLst>
      <p:ext uri="{BB962C8B-B14F-4D97-AF65-F5344CB8AC3E}">
        <p14:creationId xmlns:p14="http://schemas.microsoft.com/office/powerpoint/2010/main" val="3498273679"/>
      </p:ext>
    </p:extLst>
  </p:cSld>
  <p:clrMapOvr>
    <a:masterClrMapping/>
  </p:clrMapOvr>
  <p:transition spd="slow">
    <p:cut/>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4" name="Shape 224"/>
          <p:cNvSpPr txBox="1">
            <a:spLocks noGrp="1"/>
          </p:cNvSpPr>
          <p:nvPr>
            <p:ph idx="1"/>
          </p:nvPr>
        </p:nvSpPr>
        <p:spPr>
          <a:prstGeom prst="rect">
            <a:avLst/>
          </a:prstGeom>
        </p:spPr>
        <p:txBody>
          <a:bodyPr lIns="91425" tIns="91425" rIns="91425" bIns="91425" anchor="t" anchorCtr="0">
            <a:noAutofit/>
          </a:bodyPr>
          <a:lstStyle/>
          <a:p>
            <a:pPr>
              <a:spcBef>
                <a:spcPts val="0"/>
              </a:spcBef>
              <a:buNone/>
            </a:pPr>
            <a:r>
              <a:rPr lang="en-US" dirty="0" smtClean="0">
                <a:latin typeface="Georgia"/>
                <a:ea typeface="Georgia"/>
                <a:cs typeface="Georgia"/>
                <a:sym typeface="Georgia"/>
              </a:rPr>
              <a:t>It’s important to have an outreach plan to get to kids in high school, </a:t>
            </a:r>
            <a:r>
              <a:rPr lang="en-US" dirty="0" err="1" smtClean="0">
                <a:latin typeface="Georgia"/>
                <a:ea typeface="Georgia"/>
                <a:cs typeface="Georgia"/>
                <a:sym typeface="Georgia"/>
              </a:rPr>
              <a:t>vo</a:t>
            </a:r>
            <a:r>
              <a:rPr lang="en-US" dirty="0" smtClean="0">
                <a:latin typeface="Georgia"/>
                <a:ea typeface="Georgia"/>
                <a:cs typeface="Georgia"/>
                <a:sym typeface="Georgia"/>
              </a:rPr>
              <a:t>-tech schools or younger adults in the general public to educate them on Barber Trucking and our selling points.</a:t>
            </a:r>
            <a:endParaRPr lang="en-US" dirty="0">
              <a:latin typeface="Georgia"/>
              <a:ea typeface="Georgia"/>
              <a:cs typeface="Georgia"/>
              <a:sym typeface="Georgia"/>
            </a:endParaRPr>
          </a:p>
        </p:txBody>
      </p:sp>
      <p:sp>
        <p:nvSpPr>
          <p:cNvPr id="223" name="Shape 223"/>
          <p:cNvSpPr txBox="1">
            <a:spLocks noGrp="1"/>
          </p:cNvSpPr>
          <p:nvPr>
            <p:ph type="title"/>
          </p:nvPr>
        </p:nvSpPr>
        <p:spPr>
          <a:prstGeom prst="rect">
            <a:avLst/>
          </a:prstGeom>
        </p:spPr>
        <p:txBody>
          <a:bodyPr lIns="91425" tIns="91425" rIns="91425" bIns="91425" anchor="ctr" anchorCtr="0">
            <a:noAutofit/>
          </a:bodyPr>
          <a:lstStyle/>
          <a:p>
            <a:pPr>
              <a:spcBef>
                <a:spcPts val="0"/>
              </a:spcBef>
              <a:buNone/>
            </a:pPr>
            <a:r>
              <a:rPr lang="en-US" sz="4000" dirty="0" smtClean="0">
                <a:ea typeface="Georgia"/>
                <a:cs typeface="Georgia"/>
                <a:sym typeface="Georgia"/>
              </a:rPr>
              <a:t>Non-CDLs</a:t>
            </a:r>
            <a:endParaRPr lang="en-US" sz="4000" dirty="0">
              <a:ea typeface="Georgia"/>
              <a:cs typeface="Georgia"/>
              <a:sym typeface="Georgia"/>
            </a:endParaRPr>
          </a:p>
        </p:txBody>
      </p:sp>
    </p:spTree>
    <p:extLst>
      <p:ext uri="{BB962C8B-B14F-4D97-AF65-F5344CB8AC3E}">
        <p14:creationId xmlns:p14="http://schemas.microsoft.com/office/powerpoint/2010/main" val="3271883323"/>
      </p:ext>
    </p:extLst>
  </p:cSld>
  <p:clrMapOvr>
    <a:masterClrMapping/>
  </p:clrMapOvr>
  <p:transition spd="slow">
    <p:cu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590800"/>
            <a:ext cx="8229600" cy="1981200"/>
          </a:xfrm>
        </p:spPr>
        <p:txBody>
          <a:bodyPr>
            <a:normAutofit/>
          </a:bodyPr>
          <a:lstStyle/>
          <a:p>
            <a:r>
              <a:rPr lang="en-US" dirty="0" smtClean="0"/>
              <a:t>Retention</a:t>
            </a:r>
            <a:endParaRPr lang="en-US" dirty="0"/>
          </a:p>
        </p:txBody>
      </p:sp>
    </p:spTree>
    <p:extLst>
      <p:ext uri="{BB962C8B-B14F-4D97-AF65-F5344CB8AC3E}">
        <p14:creationId xmlns:p14="http://schemas.microsoft.com/office/powerpoint/2010/main" val="40054120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Shape 506"/>
          <p:cNvSpPr txBox="1">
            <a:spLocks noGrp="1"/>
          </p:cNvSpPr>
          <p:nvPr>
            <p:ph type="body" idx="1"/>
          </p:nvPr>
        </p:nvSpPr>
        <p:spPr>
          <a:xfrm>
            <a:off x="521400" y="1924375"/>
            <a:ext cx="8101200" cy="4334400"/>
          </a:xfrm>
          <a:prstGeom prst="rect">
            <a:avLst/>
          </a:prstGeom>
          <a:noFill/>
          <a:ln>
            <a:noFill/>
          </a:ln>
        </p:spPr>
        <p:txBody>
          <a:bodyPr lIns="91425" tIns="91425" rIns="91425" bIns="91425" anchor="t" anchorCtr="0">
            <a:noAutofit/>
          </a:bodyPr>
          <a:lstStyle/>
          <a:p>
            <a:pPr marL="457200" marR="0" lvl="0" indent="-355600" algn="l" rtl="0">
              <a:spcBef>
                <a:spcPts val="0"/>
              </a:spcBef>
              <a:spcAft>
                <a:spcPts val="0"/>
              </a:spcAft>
              <a:buClr>
                <a:schemeClr val="dk1"/>
              </a:buClr>
              <a:buSzPct val="100000"/>
              <a:buFont typeface="Georgia"/>
              <a:buChar char=""/>
            </a:pPr>
            <a:r>
              <a:rPr lang="en-US" sz="2000">
                <a:solidFill>
                  <a:schemeClr val="dk1"/>
                </a:solidFill>
                <a:latin typeface="Georgia"/>
                <a:ea typeface="Georgia"/>
                <a:cs typeface="Georgia"/>
                <a:sym typeface="Georgia"/>
              </a:rPr>
              <a:t>During orientation/training</a:t>
            </a:r>
          </a:p>
          <a:p>
            <a:pPr marL="914400" marR="0" lvl="1" indent="-355600" algn="l" rtl="0">
              <a:spcBef>
                <a:spcPts val="0"/>
              </a:spcBef>
              <a:spcAft>
                <a:spcPts val="0"/>
              </a:spcAft>
              <a:buClr>
                <a:schemeClr val="dk1"/>
              </a:buClr>
              <a:buSzPct val="100000"/>
              <a:buFont typeface="Georgia"/>
              <a:buChar char="◦"/>
            </a:pPr>
            <a:r>
              <a:rPr lang="en-US" sz="2000">
                <a:solidFill>
                  <a:schemeClr val="dk1"/>
                </a:solidFill>
                <a:latin typeface="Georgia"/>
                <a:ea typeface="Georgia"/>
                <a:cs typeface="Georgia"/>
                <a:sym typeface="Georgia"/>
              </a:rPr>
              <a:t>Make sure the instructor uses the new employees’ names</a:t>
            </a:r>
          </a:p>
          <a:p>
            <a:pPr marL="914400" marR="0" lvl="1" indent="-355600" algn="l" rtl="0">
              <a:spcBef>
                <a:spcPts val="0"/>
              </a:spcBef>
              <a:spcAft>
                <a:spcPts val="0"/>
              </a:spcAft>
              <a:buClr>
                <a:schemeClr val="dk1"/>
              </a:buClr>
              <a:buSzPct val="100000"/>
              <a:buFont typeface="Georgia"/>
              <a:buChar char="◦"/>
            </a:pPr>
            <a:r>
              <a:rPr lang="en-US" sz="2000">
                <a:solidFill>
                  <a:schemeClr val="dk1"/>
                </a:solidFill>
                <a:latin typeface="Georgia"/>
                <a:ea typeface="Georgia"/>
                <a:cs typeface="Georgia"/>
                <a:sym typeface="Georgia"/>
              </a:rPr>
              <a:t>Give them each a tote with a name tag on it &amp; their training materials inside</a:t>
            </a:r>
          </a:p>
          <a:p>
            <a:pPr marL="914400" marR="0" lvl="1" indent="-355600" algn="l" rtl="0">
              <a:spcBef>
                <a:spcPts val="0"/>
              </a:spcBef>
              <a:spcAft>
                <a:spcPts val="0"/>
              </a:spcAft>
              <a:buClr>
                <a:schemeClr val="dk1"/>
              </a:buClr>
              <a:buSzPct val="100000"/>
              <a:buFont typeface="Georgia"/>
              <a:buChar char="◦"/>
            </a:pPr>
            <a:r>
              <a:rPr lang="en-US" sz="2000">
                <a:solidFill>
                  <a:schemeClr val="dk1"/>
                </a:solidFill>
                <a:latin typeface="Georgia"/>
                <a:ea typeface="Georgia"/>
                <a:cs typeface="Georgia"/>
                <a:sym typeface="Georgia"/>
              </a:rPr>
              <a:t>Let them know the “Chain of command” but give them a business card with their location manager’s information</a:t>
            </a:r>
          </a:p>
          <a:p>
            <a:pPr marL="457200" marR="0" lvl="0" indent="-355600" algn="l" rtl="0">
              <a:spcBef>
                <a:spcPts val="0"/>
              </a:spcBef>
              <a:spcAft>
                <a:spcPts val="0"/>
              </a:spcAft>
              <a:buClr>
                <a:schemeClr val="dk1"/>
              </a:buClr>
              <a:buSzPct val="100000"/>
              <a:buFont typeface="Georgia"/>
              <a:buChar char=""/>
            </a:pPr>
            <a:r>
              <a:rPr lang="en-US" sz="2000">
                <a:solidFill>
                  <a:schemeClr val="dk1"/>
                </a:solidFill>
                <a:latin typeface="Georgia"/>
                <a:ea typeface="Georgia"/>
                <a:cs typeface="Georgia"/>
                <a:sym typeface="Georgia"/>
              </a:rPr>
              <a:t>Make sure a manager talks to them at their first week inspection</a:t>
            </a:r>
          </a:p>
          <a:p>
            <a:pPr marL="457200" marR="0" lvl="0" indent="-355600" algn="l" rtl="0">
              <a:spcBef>
                <a:spcPts val="0"/>
              </a:spcBef>
              <a:spcAft>
                <a:spcPts val="0"/>
              </a:spcAft>
              <a:buClr>
                <a:schemeClr val="dk1"/>
              </a:buClr>
              <a:buSzPct val="100000"/>
              <a:buFont typeface="Georgia"/>
              <a:buChar char=""/>
            </a:pPr>
            <a:r>
              <a:rPr lang="en-US" sz="2000">
                <a:solidFill>
                  <a:schemeClr val="dk1"/>
                </a:solidFill>
                <a:latin typeface="Georgia"/>
                <a:ea typeface="Georgia"/>
                <a:cs typeface="Georgia"/>
                <a:sym typeface="Georgia"/>
              </a:rPr>
              <a:t>Get them involved and interaction on social media</a:t>
            </a:r>
          </a:p>
          <a:p>
            <a:pPr marL="457200" marR="0" lvl="0" indent="-355600" algn="l" rtl="0">
              <a:spcBef>
                <a:spcPts val="0"/>
              </a:spcBef>
              <a:spcAft>
                <a:spcPts val="0"/>
              </a:spcAft>
              <a:buClr>
                <a:schemeClr val="dk1"/>
              </a:buClr>
              <a:buSzPct val="100000"/>
              <a:buFont typeface="Georgia"/>
              <a:buChar char=""/>
            </a:pPr>
            <a:r>
              <a:rPr lang="en-US" sz="2000">
                <a:solidFill>
                  <a:schemeClr val="dk1"/>
                </a:solidFill>
                <a:latin typeface="Georgia"/>
                <a:ea typeface="Georgia"/>
                <a:cs typeface="Georgia"/>
                <a:sym typeface="Georgia"/>
              </a:rPr>
              <a:t>Acknowledge milestone (personal &amp; professional)</a:t>
            </a:r>
          </a:p>
          <a:p>
            <a:pPr marL="914400" marR="0" lvl="1" indent="-355600" algn="l" rtl="0">
              <a:spcBef>
                <a:spcPts val="0"/>
              </a:spcBef>
              <a:spcAft>
                <a:spcPts val="0"/>
              </a:spcAft>
              <a:buClr>
                <a:schemeClr val="dk1"/>
              </a:buClr>
              <a:buSzPct val="100000"/>
              <a:buFont typeface="Georgia"/>
              <a:buChar char="◦"/>
            </a:pPr>
            <a:r>
              <a:rPr lang="en-US" sz="2000">
                <a:solidFill>
                  <a:schemeClr val="dk1"/>
                </a:solidFill>
                <a:latin typeface="Georgia"/>
                <a:ea typeface="Georgia"/>
                <a:cs typeface="Georgia"/>
                <a:sym typeface="Georgia"/>
              </a:rPr>
              <a:t>Birthdays</a:t>
            </a:r>
          </a:p>
          <a:p>
            <a:pPr marL="914400" marR="0" lvl="1" indent="-355600" algn="l" rtl="0">
              <a:spcBef>
                <a:spcPts val="0"/>
              </a:spcBef>
              <a:spcAft>
                <a:spcPts val="0"/>
              </a:spcAft>
              <a:buClr>
                <a:schemeClr val="dk1"/>
              </a:buClr>
              <a:buSzPct val="100000"/>
              <a:buFont typeface="Georgia"/>
              <a:buChar char="◦"/>
            </a:pPr>
            <a:r>
              <a:rPr lang="en-US" sz="2000">
                <a:solidFill>
                  <a:schemeClr val="dk1"/>
                </a:solidFill>
                <a:latin typeface="Georgia"/>
                <a:ea typeface="Georgia"/>
                <a:cs typeface="Georgia"/>
                <a:sym typeface="Georgia"/>
              </a:rPr>
              <a:t>Anniversary with the company</a:t>
            </a:r>
          </a:p>
          <a:p>
            <a:pPr marL="457200" marR="0" lvl="0" indent="-355600" algn="l" rtl="0">
              <a:spcBef>
                <a:spcPts val="0"/>
              </a:spcBef>
              <a:spcAft>
                <a:spcPts val="0"/>
              </a:spcAft>
              <a:buClr>
                <a:schemeClr val="dk1"/>
              </a:buClr>
              <a:buSzPct val="100000"/>
              <a:buFont typeface="Georgia"/>
              <a:buChar char=""/>
            </a:pPr>
            <a:r>
              <a:rPr lang="en-US" sz="2000">
                <a:solidFill>
                  <a:schemeClr val="dk1"/>
                </a:solidFill>
                <a:latin typeface="Georgia"/>
                <a:ea typeface="Georgia"/>
                <a:cs typeface="Georgia"/>
                <a:sym typeface="Georgia"/>
              </a:rPr>
              <a:t>Discuss their goals and future with the company</a:t>
            </a:r>
          </a:p>
          <a:p>
            <a:pPr marL="457200" marR="0" lvl="0" indent="0" algn="l" rtl="0">
              <a:spcBef>
                <a:spcPts val="0"/>
              </a:spcBef>
              <a:spcAft>
                <a:spcPts val="0"/>
              </a:spcAft>
              <a:buNone/>
            </a:pPr>
            <a:endParaRPr sz="2000">
              <a:solidFill>
                <a:schemeClr val="dk1"/>
              </a:solidFill>
              <a:latin typeface="Georgia"/>
              <a:ea typeface="Georgia"/>
              <a:cs typeface="Georgia"/>
              <a:sym typeface="Georgia"/>
            </a:endParaRPr>
          </a:p>
          <a:p>
            <a:pPr marL="0" marR="0" lvl="0" indent="0" algn="l" rtl="0">
              <a:spcBef>
                <a:spcPts val="0"/>
              </a:spcBef>
              <a:spcAft>
                <a:spcPts val="0"/>
              </a:spcAft>
              <a:buNone/>
            </a:pPr>
            <a:endParaRPr sz="2700">
              <a:solidFill>
                <a:schemeClr val="dk1"/>
              </a:solidFill>
              <a:latin typeface="Georgia"/>
              <a:ea typeface="Georgia"/>
              <a:cs typeface="Georgia"/>
              <a:sym typeface="Georgia"/>
            </a:endParaRPr>
          </a:p>
        </p:txBody>
      </p:sp>
      <p:sp>
        <p:nvSpPr>
          <p:cNvPr id="507" name="Shape 507"/>
          <p:cNvSpPr txBox="1">
            <a:spLocks noGrp="1"/>
          </p:cNvSpPr>
          <p:nvPr>
            <p:ph type="title"/>
          </p:nvPr>
        </p:nvSpPr>
        <p:spPr>
          <a:xfrm>
            <a:off x="457200" y="141304"/>
            <a:ext cx="8229600" cy="1566599"/>
          </a:xfrm>
          <a:prstGeom prst="rect">
            <a:avLst/>
          </a:prstGeom>
          <a:noFill/>
          <a:ln>
            <a:noFill/>
          </a:ln>
        </p:spPr>
        <p:txBody>
          <a:bodyPr lIns="91425" tIns="91425" rIns="91425" bIns="91425" anchor="ctr" anchorCtr="0">
            <a:noAutofit/>
          </a:bodyPr>
          <a:lstStyle/>
          <a:p>
            <a:pPr marL="0" marR="0" lvl="0" indent="0" algn="l" rtl="0">
              <a:spcBef>
                <a:spcPts val="0"/>
              </a:spcBef>
              <a:buClr>
                <a:schemeClr val="dk2"/>
              </a:buClr>
              <a:buSzPct val="25000"/>
              <a:buFont typeface="Georgia"/>
              <a:buNone/>
            </a:pPr>
            <a:r>
              <a:rPr lang="en-US" sz="4100" b="1" i="0" u="none" strike="noStrike" cap="none" baseline="0" dirty="0">
                <a:solidFill>
                  <a:schemeClr val="dk2"/>
                </a:solidFill>
                <a:ea typeface="Georgia"/>
                <a:cs typeface="Georgia"/>
                <a:sym typeface="Georgia"/>
              </a:rPr>
              <a:t>Retention</a:t>
            </a:r>
            <a:r>
              <a:rPr lang="en-US" sz="4100" b="1" dirty="0">
                <a:solidFill>
                  <a:schemeClr val="dk2"/>
                </a:solidFill>
                <a:ea typeface="Georgia"/>
                <a:cs typeface="Georgia"/>
                <a:sym typeface="Georgia"/>
              </a:rPr>
              <a:t>: </a:t>
            </a:r>
            <a:r>
              <a:rPr lang="en-US" sz="2800" dirty="0">
                <a:solidFill>
                  <a:schemeClr val="dk1"/>
                </a:solidFill>
                <a:ea typeface="Georgia"/>
                <a:cs typeface="Georgia"/>
                <a:sym typeface="Georgia"/>
              </a:rPr>
              <a:t>Make each employee feel like a valued member of the team, and they won’t want to go elsewhere!</a:t>
            </a:r>
          </a:p>
        </p:txBody>
      </p:sp>
    </p:spTree>
    <p:extLst>
      <p:ext uri="{BB962C8B-B14F-4D97-AF65-F5344CB8AC3E}">
        <p14:creationId xmlns:p14="http://schemas.microsoft.com/office/powerpoint/2010/main" val="3177111149"/>
      </p:ext>
    </p:extLst>
  </p:cSld>
  <p:clrMapOvr>
    <a:masterClrMapping/>
  </p:clrMapOvr>
  <p:transition spd="slow">
    <p:cut/>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30" name="Shape 230"/>
          <p:cNvSpPr txBox="1">
            <a:spLocks noGrp="1"/>
          </p:cNvSpPr>
          <p:nvPr>
            <p:ph idx="1"/>
          </p:nvPr>
        </p:nvSpPr>
        <p:spPr>
          <a:prstGeom prst="rect">
            <a:avLst/>
          </a:prstGeom>
          <a:ln>
            <a:solidFill>
              <a:schemeClr val="accent1"/>
            </a:solidFill>
          </a:ln>
        </p:spPr>
        <p:txBody>
          <a:bodyPr lIns="91425" tIns="91425" rIns="91425" bIns="91425" anchor="t" anchorCtr="0">
            <a:noAutofit/>
          </a:bodyPr>
          <a:lstStyle/>
          <a:p>
            <a:pPr>
              <a:spcBef>
                <a:spcPts val="0"/>
              </a:spcBef>
              <a:buNone/>
            </a:pPr>
            <a:r>
              <a:rPr lang="en-US" dirty="0" smtClean="0">
                <a:latin typeface="Georgia"/>
                <a:ea typeface="Georgia"/>
                <a:cs typeface="Georgia"/>
                <a:sym typeface="Georgia"/>
              </a:rPr>
              <a:t>Addressing Away From </a:t>
            </a:r>
            <a:r>
              <a:rPr lang="en-US" dirty="0" smtClean="0">
                <a:latin typeface="Georgia"/>
                <a:ea typeface="Georgia"/>
                <a:cs typeface="Georgia"/>
                <a:sym typeface="Georgia"/>
              </a:rPr>
              <a:t>Home</a:t>
            </a:r>
          </a:p>
          <a:p>
            <a:pPr>
              <a:spcBef>
                <a:spcPts val="0"/>
              </a:spcBef>
            </a:pPr>
            <a:r>
              <a:rPr lang="en-US" dirty="0" smtClean="0">
                <a:latin typeface="Georgia"/>
                <a:ea typeface="Georgia"/>
                <a:cs typeface="Georgia"/>
                <a:sym typeface="Georgia"/>
              </a:rPr>
              <a:t>Better </a:t>
            </a:r>
            <a:r>
              <a:rPr lang="en-US" dirty="0" err="1" smtClean="0">
                <a:latin typeface="Georgia"/>
                <a:ea typeface="Georgia"/>
                <a:cs typeface="Georgia"/>
                <a:sym typeface="Georgia"/>
              </a:rPr>
              <a:t>wifi</a:t>
            </a:r>
            <a:r>
              <a:rPr lang="en-US" dirty="0" smtClean="0">
                <a:latin typeface="Georgia"/>
                <a:ea typeface="Georgia"/>
                <a:cs typeface="Georgia"/>
                <a:sym typeface="Georgia"/>
              </a:rPr>
              <a:t> connection in the trucks? Hot spot? Connection better to famil</a:t>
            </a:r>
            <a:r>
              <a:rPr lang="en-US" dirty="0" smtClean="0">
                <a:latin typeface="Georgia"/>
                <a:ea typeface="Georgia"/>
                <a:cs typeface="Georgia"/>
                <a:sym typeface="Georgia"/>
              </a:rPr>
              <a:t>y with </a:t>
            </a:r>
            <a:r>
              <a:rPr lang="en-US" dirty="0" err="1" smtClean="0">
                <a:latin typeface="Georgia"/>
                <a:ea typeface="Georgia"/>
                <a:cs typeface="Georgia"/>
                <a:sym typeface="Georgia"/>
              </a:rPr>
              <a:t>Facetime</a:t>
            </a:r>
            <a:r>
              <a:rPr lang="en-US" dirty="0" smtClean="0">
                <a:latin typeface="Georgia"/>
                <a:ea typeface="Georgia"/>
                <a:cs typeface="Georgia"/>
                <a:sym typeface="Georgia"/>
              </a:rPr>
              <a:t>/video chat</a:t>
            </a:r>
            <a:endParaRPr lang="en-US" dirty="0" smtClean="0">
              <a:latin typeface="Georgia"/>
              <a:ea typeface="Georgia"/>
              <a:cs typeface="Georgia"/>
              <a:sym typeface="Georgia"/>
            </a:endParaRPr>
          </a:p>
          <a:p>
            <a:pPr>
              <a:spcBef>
                <a:spcPts val="0"/>
              </a:spcBef>
              <a:buNone/>
            </a:pPr>
            <a:endParaRPr lang="en-US" dirty="0" smtClean="0">
              <a:latin typeface="Georgia"/>
              <a:ea typeface="Georgia"/>
              <a:cs typeface="Georgia"/>
              <a:sym typeface="Georgia"/>
            </a:endParaRPr>
          </a:p>
          <a:p>
            <a:pPr>
              <a:spcBef>
                <a:spcPts val="0"/>
              </a:spcBef>
              <a:buNone/>
            </a:pPr>
            <a:endParaRPr lang="en-US" dirty="0" smtClean="0">
              <a:latin typeface="Georgia"/>
              <a:ea typeface="Georgia"/>
              <a:cs typeface="Georgia"/>
              <a:sym typeface="Georgia"/>
            </a:endParaRPr>
          </a:p>
          <a:p>
            <a:pPr>
              <a:spcBef>
                <a:spcPts val="0"/>
              </a:spcBef>
              <a:buNone/>
            </a:pPr>
            <a:r>
              <a:rPr lang="en-US" dirty="0" smtClean="0">
                <a:latin typeface="Georgia"/>
                <a:ea typeface="Georgia"/>
                <a:cs typeface="Georgia"/>
                <a:sym typeface="Georgia"/>
              </a:rPr>
              <a:t>Addressing Stress</a:t>
            </a:r>
          </a:p>
          <a:p>
            <a:pPr>
              <a:spcBef>
                <a:spcPts val="0"/>
              </a:spcBef>
            </a:pPr>
            <a:r>
              <a:rPr lang="en-US" dirty="0" smtClean="0">
                <a:latin typeface="Georgia"/>
                <a:ea typeface="Georgia"/>
                <a:cs typeface="Georgia"/>
                <a:sym typeface="Georgia"/>
              </a:rPr>
              <a:t>Driver health and </a:t>
            </a:r>
            <a:r>
              <a:rPr lang="en-US" dirty="0" smtClean="0">
                <a:latin typeface="Georgia"/>
                <a:ea typeface="Georgia"/>
                <a:cs typeface="Georgia"/>
                <a:sym typeface="Georgia"/>
              </a:rPr>
              <a:t>wellness</a:t>
            </a:r>
          </a:p>
          <a:p>
            <a:pPr lvl="1">
              <a:spcBef>
                <a:spcPts val="0"/>
              </a:spcBef>
            </a:pPr>
            <a:r>
              <a:rPr lang="en-US" dirty="0" smtClean="0">
                <a:latin typeface="Georgia"/>
                <a:ea typeface="Georgia"/>
                <a:cs typeface="Georgia"/>
                <a:sym typeface="Georgia"/>
              </a:rPr>
              <a:t>Contest with teams of 4 to do a weight loss challenge over 3 months</a:t>
            </a:r>
            <a:endParaRPr lang="en-US" dirty="0">
              <a:latin typeface="Georgia"/>
              <a:ea typeface="Georgia"/>
              <a:cs typeface="Georgia"/>
              <a:sym typeface="Georgia"/>
            </a:endParaRPr>
          </a:p>
        </p:txBody>
      </p:sp>
      <p:sp>
        <p:nvSpPr>
          <p:cNvPr id="229" name="Shape 229"/>
          <p:cNvSpPr txBox="1">
            <a:spLocks noGrp="1"/>
          </p:cNvSpPr>
          <p:nvPr>
            <p:ph type="title"/>
          </p:nvPr>
        </p:nvSpPr>
        <p:spPr>
          <a:prstGeom prst="rect">
            <a:avLst/>
          </a:prstGeom>
        </p:spPr>
        <p:txBody>
          <a:bodyPr lIns="91425" tIns="91425" rIns="91425" bIns="91425" anchor="ctr" anchorCtr="0">
            <a:noAutofit/>
          </a:bodyPr>
          <a:lstStyle/>
          <a:p>
            <a:pPr>
              <a:spcBef>
                <a:spcPts val="0"/>
              </a:spcBef>
              <a:buNone/>
            </a:pPr>
            <a:r>
              <a:rPr lang="en-US" dirty="0" smtClean="0">
                <a:ea typeface="Georgia"/>
                <a:cs typeface="Georgia"/>
                <a:sym typeface="Georgia"/>
              </a:rPr>
              <a:t>Retention</a:t>
            </a:r>
            <a:endParaRPr lang="en-US" dirty="0">
              <a:ea typeface="Georgia"/>
              <a:cs typeface="Georgia"/>
              <a:sym typeface="Georgia"/>
            </a:endParaRPr>
          </a:p>
        </p:txBody>
      </p:sp>
    </p:spTree>
    <p:extLst>
      <p:ext uri="{BB962C8B-B14F-4D97-AF65-F5344CB8AC3E}">
        <p14:creationId xmlns:p14="http://schemas.microsoft.com/office/powerpoint/2010/main" val="2230694253"/>
      </p:ext>
    </p:extLst>
  </p:cSld>
  <p:clrMapOvr>
    <a:masterClrMapping/>
  </p:clrMapOvr>
  <p:transition spd="slow">
    <p:cu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30" name="Shape 230"/>
          <p:cNvSpPr txBox="1">
            <a:spLocks noGrp="1"/>
          </p:cNvSpPr>
          <p:nvPr>
            <p:ph idx="1"/>
          </p:nvPr>
        </p:nvSpPr>
        <p:spPr>
          <a:prstGeom prst="rect">
            <a:avLst/>
          </a:prstGeom>
        </p:spPr>
        <p:txBody>
          <a:bodyPr lIns="91425" tIns="91425" rIns="91425" bIns="91425" anchor="t" anchorCtr="0">
            <a:noAutofit/>
          </a:bodyPr>
          <a:lstStyle/>
          <a:p>
            <a:pPr>
              <a:spcBef>
                <a:spcPts val="0"/>
              </a:spcBef>
              <a:buNone/>
            </a:pPr>
            <a:r>
              <a:rPr lang="en-US" sz="2400" dirty="0" smtClean="0">
                <a:latin typeface="Georgia"/>
                <a:ea typeface="Georgia"/>
                <a:cs typeface="Georgia"/>
                <a:sym typeface="Georgia"/>
              </a:rPr>
              <a:t>First 90-days</a:t>
            </a:r>
          </a:p>
          <a:p>
            <a:pPr>
              <a:spcBef>
                <a:spcPts val="0"/>
              </a:spcBef>
            </a:pPr>
            <a:r>
              <a:rPr lang="en-US" sz="2400" dirty="0" smtClean="0">
                <a:latin typeface="Georgia"/>
                <a:ea typeface="Georgia"/>
                <a:cs typeface="Georgia"/>
                <a:sym typeface="Georgia"/>
              </a:rPr>
              <a:t>Gift card $50-60 for family to go to dinner</a:t>
            </a:r>
          </a:p>
          <a:p>
            <a:pPr lvl="1">
              <a:spcBef>
                <a:spcPts val="0"/>
              </a:spcBef>
            </a:pPr>
            <a:r>
              <a:rPr lang="en-US" sz="2000" dirty="0" smtClean="0">
                <a:latin typeface="Georgia"/>
                <a:ea typeface="Georgia"/>
                <a:cs typeface="Georgia"/>
                <a:sym typeface="Georgia"/>
              </a:rPr>
              <a:t>Magnus can negotiate deal with restaurant</a:t>
            </a:r>
          </a:p>
          <a:p>
            <a:pPr>
              <a:spcBef>
                <a:spcPts val="0"/>
              </a:spcBef>
              <a:buNone/>
            </a:pPr>
            <a:endParaRPr lang="en-US" sz="2400" dirty="0">
              <a:latin typeface="Georgia"/>
              <a:ea typeface="Georgia"/>
              <a:cs typeface="Georgia"/>
              <a:sym typeface="Georgia"/>
            </a:endParaRPr>
          </a:p>
          <a:p>
            <a:pPr>
              <a:spcBef>
                <a:spcPts val="0"/>
              </a:spcBef>
              <a:buNone/>
            </a:pPr>
            <a:r>
              <a:rPr lang="en-US" sz="2400" dirty="0" smtClean="0">
                <a:latin typeface="Georgia"/>
                <a:ea typeface="Georgia"/>
                <a:cs typeface="Georgia"/>
                <a:sym typeface="Georgia"/>
              </a:rPr>
              <a:t>Driver award</a:t>
            </a:r>
          </a:p>
          <a:p>
            <a:pPr>
              <a:spcBef>
                <a:spcPts val="0"/>
              </a:spcBef>
            </a:pPr>
            <a:r>
              <a:rPr lang="en-US" sz="2400" dirty="0" smtClean="0">
                <a:latin typeface="Georgia"/>
                <a:ea typeface="Georgia"/>
                <a:cs typeface="Georgia"/>
                <a:sym typeface="Georgia"/>
              </a:rPr>
              <a:t>Consider adding Driver of the Quarter</a:t>
            </a:r>
          </a:p>
          <a:p>
            <a:pPr lvl="1">
              <a:spcBef>
                <a:spcPts val="0"/>
              </a:spcBef>
            </a:pPr>
            <a:r>
              <a:rPr lang="en-US" sz="2000" dirty="0" smtClean="0">
                <a:latin typeface="Georgia"/>
                <a:ea typeface="Georgia"/>
                <a:cs typeface="Georgia"/>
                <a:sym typeface="Georgia"/>
              </a:rPr>
              <a:t>Increases honor of the Driver awards by adding a middle tier</a:t>
            </a:r>
          </a:p>
          <a:p>
            <a:pPr lvl="1">
              <a:spcBef>
                <a:spcPts val="0"/>
              </a:spcBef>
            </a:pPr>
            <a:r>
              <a:rPr lang="en-US" sz="2000" dirty="0" smtClean="0">
                <a:latin typeface="Georgia"/>
                <a:ea typeface="Georgia"/>
                <a:cs typeface="Georgia"/>
                <a:sym typeface="Georgia"/>
              </a:rPr>
              <a:t>Tickets to a concert in Pittsburgh or BJC (State College), Penn State Football, Pitt Panther football or Pirates game, or Amusement park / Zoo </a:t>
            </a:r>
            <a:r>
              <a:rPr lang="en-US" sz="2000" dirty="0" smtClean="0">
                <a:latin typeface="Georgia"/>
                <a:ea typeface="Georgia"/>
                <a:cs typeface="Georgia"/>
                <a:sym typeface="Georgia"/>
              </a:rPr>
              <a:t>tickets with restaurant gift card and gas</a:t>
            </a:r>
            <a:endParaRPr lang="en-US" sz="2000" dirty="0" smtClean="0">
              <a:latin typeface="Georgia"/>
              <a:ea typeface="Georgia"/>
              <a:cs typeface="Georgia"/>
              <a:sym typeface="Georgia"/>
            </a:endParaRPr>
          </a:p>
          <a:p>
            <a:pPr>
              <a:spcBef>
                <a:spcPts val="0"/>
              </a:spcBef>
              <a:buNone/>
            </a:pPr>
            <a:endParaRPr lang="en-US" sz="2400" dirty="0">
              <a:latin typeface="Georgia"/>
              <a:ea typeface="Georgia"/>
              <a:cs typeface="Georgia"/>
              <a:sym typeface="Georgia"/>
            </a:endParaRPr>
          </a:p>
          <a:p>
            <a:pPr>
              <a:spcBef>
                <a:spcPts val="0"/>
              </a:spcBef>
              <a:buNone/>
            </a:pPr>
            <a:r>
              <a:rPr lang="en-US" sz="2400" dirty="0" smtClean="0">
                <a:latin typeface="Georgia"/>
                <a:ea typeface="Georgia"/>
                <a:cs typeface="Georgia"/>
                <a:sym typeface="Georgia"/>
              </a:rPr>
              <a:t>Two years with </a:t>
            </a:r>
            <a:r>
              <a:rPr lang="en-US" sz="2400" dirty="0" smtClean="0">
                <a:latin typeface="Georgia"/>
                <a:ea typeface="Georgia"/>
                <a:cs typeface="Georgia"/>
                <a:sym typeface="Georgia"/>
              </a:rPr>
              <a:t>Barber</a:t>
            </a:r>
          </a:p>
          <a:p>
            <a:pPr>
              <a:spcBef>
                <a:spcPts val="0"/>
              </a:spcBef>
            </a:pPr>
            <a:r>
              <a:rPr lang="en-US" sz="2400" dirty="0" smtClean="0">
                <a:latin typeface="Georgia"/>
                <a:ea typeface="Georgia"/>
                <a:cs typeface="Georgia"/>
                <a:sym typeface="Georgia"/>
              </a:rPr>
              <a:t>Thank you card from Joe.</a:t>
            </a:r>
            <a:endParaRPr lang="en-US" sz="2400" dirty="0" smtClean="0">
              <a:latin typeface="Georgia"/>
              <a:ea typeface="Georgia"/>
              <a:cs typeface="Georgia"/>
              <a:sym typeface="Georgia"/>
            </a:endParaRPr>
          </a:p>
        </p:txBody>
      </p:sp>
      <p:sp>
        <p:nvSpPr>
          <p:cNvPr id="229" name="Shape 229"/>
          <p:cNvSpPr txBox="1">
            <a:spLocks noGrp="1"/>
          </p:cNvSpPr>
          <p:nvPr>
            <p:ph type="title"/>
          </p:nvPr>
        </p:nvSpPr>
        <p:spPr>
          <a:prstGeom prst="rect">
            <a:avLst/>
          </a:prstGeom>
        </p:spPr>
        <p:txBody>
          <a:bodyPr lIns="91425" tIns="91425" rIns="91425" bIns="91425" anchor="ctr" anchorCtr="0">
            <a:noAutofit/>
          </a:bodyPr>
          <a:lstStyle/>
          <a:p>
            <a:pPr>
              <a:spcBef>
                <a:spcPts val="0"/>
              </a:spcBef>
              <a:buNone/>
            </a:pPr>
            <a:r>
              <a:rPr lang="en-US" dirty="0" smtClean="0">
                <a:ea typeface="Georgia"/>
                <a:cs typeface="Georgia"/>
                <a:sym typeface="Georgia"/>
              </a:rPr>
              <a:t>Retention</a:t>
            </a:r>
            <a:endParaRPr lang="en-US" dirty="0">
              <a:ea typeface="Georgia"/>
              <a:cs typeface="Georgia"/>
              <a:sym typeface="Georgia"/>
            </a:endParaRPr>
          </a:p>
        </p:txBody>
      </p:sp>
    </p:spTree>
    <p:extLst>
      <p:ext uri="{BB962C8B-B14F-4D97-AF65-F5344CB8AC3E}">
        <p14:creationId xmlns:p14="http://schemas.microsoft.com/office/powerpoint/2010/main" val="3649537877"/>
      </p:ext>
    </p:extLst>
  </p:cSld>
  <p:clrMapOvr>
    <a:masterClrMapping/>
  </p:clrMapOvr>
  <p:transition spd="slow">
    <p:cu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9" name="Shape 109"/>
          <p:cNvSpPr txBox="1">
            <a:spLocks noGrp="1"/>
          </p:cNvSpPr>
          <p:nvPr>
            <p:ph idx="1"/>
          </p:nvPr>
        </p:nvSpPr>
        <p:spPr>
          <a:prstGeom prst="rect">
            <a:avLst/>
          </a:prstGeom>
        </p:spPr>
        <p:txBody>
          <a:bodyPr lIns="91425" tIns="91425" rIns="91425" bIns="91425" anchor="t" anchorCtr="0">
            <a:noAutofit/>
          </a:bodyPr>
          <a:lstStyle/>
          <a:p>
            <a:pPr rtl="0">
              <a:spcBef>
                <a:spcPts val="0"/>
              </a:spcBef>
              <a:buNone/>
            </a:pPr>
            <a:r>
              <a:rPr lang="en-US" sz="1800" b="1" dirty="0" smtClean="0">
                <a:solidFill>
                  <a:srgbClr val="222222"/>
                </a:solidFill>
                <a:latin typeface="Verdana"/>
                <a:ea typeface="Verdana"/>
                <a:cs typeface="Verdana"/>
                <a:sym typeface="Verdana"/>
              </a:rPr>
              <a:t>Western </a:t>
            </a:r>
            <a:r>
              <a:rPr lang="en-US" sz="1800" b="1" dirty="0">
                <a:solidFill>
                  <a:srgbClr val="222222"/>
                </a:solidFill>
                <a:latin typeface="Verdana"/>
                <a:ea typeface="Verdana"/>
                <a:cs typeface="Verdana"/>
                <a:sym typeface="Verdana"/>
              </a:rPr>
              <a:t>Express</a:t>
            </a:r>
          </a:p>
          <a:p>
            <a:pPr rtl="0">
              <a:spcBef>
                <a:spcPts val="0"/>
              </a:spcBef>
              <a:buNone/>
            </a:pPr>
            <a:endParaRPr lang="en-US" sz="1800" b="1" dirty="0" smtClean="0">
              <a:solidFill>
                <a:srgbClr val="222222"/>
              </a:solidFill>
              <a:latin typeface="Verdana"/>
              <a:ea typeface="Verdana"/>
              <a:cs typeface="Verdana"/>
              <a:sym typeface="Verdana"/>
            </a:endParaRPr>
          </a:p>
          <a:p>
            <a:pPr rtl="0">
              <a:spcBef>
                <a:spcPts val="0"/>
              </a:spcBef>
              <a:buNone/>
            </a:pPr>
            <a:r>
              <a:rPr lang="en-US" sz="1800" b="1" dirty="0" smtClean="0">
                <a:solidFill>
                  <a:srgbClr val="222222"/>
                </a:solidFill>
                <a:latin typeface="Verdana"/>
                <a:ea typeface="Verdana"/>
                <a:cs typeface="Verdana"/>
                <a:sym typeface="Verdana"/>
              </a:rPr>
              <a:t>CRST</a:t>
            </a:r>
            <a:endParaRPr lang="en-US" sz="1800" b="1" dirty="0">
              <a:solidFill>
                <a:srgbClr val="222222"/>
              </a:solidFill>
              <a:latin typeface="Verdana"/>
              <a:ea typeface="Verdana"/>
              <a:cs typeface="Verdana"/>
              <a:sym typeface="Verdana"/>
            </a:endParaRPr>
          </a:p>
          <a:p>
            <a:pPr rtl="0">
              <a:spcBef>
                <a:spcPts val="0"/>
              </a:spcBef>
              <a:buNone/>
            </a:pPr>
            <a:endParaRPr lang="en-US" sz="1800" b="1" dirty="0" smtClean="0">
              <a:solidFill>
                <a:srgbClr val="222222"/>
              </a:solidFill>
              <a:latin typeface="Verdana"/>
              <a:ea typeface="Verdana"/>
              <a:cs typeface="Verdana"/>
              <a:sym typeface="Verdana"/>
            </a:endParaRPr>
          </a:p>
          <a:p>
            <a:pPr rtl="0">
              <a:spcBef>
                <a:spcPts val="0"/>
              </a:spcBef>
              <a:buNone/>
            </a:pPr>
            <a:r>
              <a:rPr lang="en-US" sz="1800" b="1" dirty="0" smtClean="0">
                <a:solidFill>
                  <a:srgbClr val="222222"/>
                </a:solidFill>
                <a:latin typeface="Verdana"/>
                <a:ea typeface="Verdana"/>
                <a:cs typeface="Verdana"/>
                <a:sym typeface="Verdana"/>
              </a:rPr>
              <a:t>Schneider</a:t>
            </a:r>
            <a:endParaRPr lang="en-US" sz="1800" b="1" dirty="0">
              <a:solidFill>
                <a:srgbClr val="222222"/>
              </a:solidFill>
              <a:latin typeface="Verdana"/>
              <a:ea typeface="Verdana"/>
              <a:cs typeface="Verdana"/>
              <a:sym typeface="Verdana"/>
            </a:endParaRPr>
          </a:p>
          <a:p>
            <a:pPr rtl="0">
              <a:spcBef>
                <a:spcPts val="0"/>
              </a:spcBef>
              <a:buNone/>
            </a:pPr>
            <a:endParaRPr lang="en-US" sz="1800" b="1" dirty="0" smtClean="0">
              <a:solidFill>
                <a:srgbClr val="222222"/>
              </a:solidFill>
              <a:latin typeface="Verdana"/>
              <a:ea typeface="Verdana"/>
              <a:cs typeface="Verdana"/>
              <a:sym typeface="Verdana"/>
            </a:endParaRPr>
          </a:p>
          <a:p>
            <a:pPr rtl="0">
              <a:spcBef>
                <a:spcPts val="0"/>
              </a:spcBef>
              <a:buNone/>
            </a:pPr>
            <a:r>
              <a:rPr lang="en-US" sz="1800" b="1" dirty="0" smtClean="0">
                <a:solidFill>
                  <a:srgbClr val="222222"/>
                </a:solidFill>
                <a:latin typeface="Verdana"/>
                <a:ea typeface="Verdana"/>
                <a:cs typeface="Verdana"/>
                <a:sym typeface="Verdana"/>
              </a:rPr>
              <a:t>McCauley </a:t>
            </a:r>
            <a:r>
              <a:rPr lang="en-US" sz="1800" b="1" dirty="0">
                <a:solidFill>
                  <a:srgbClr val="222222"/>
                </a:solidFill>
                <a:latin typeface="Verdana"/>
                <a:ea typeface="Verdana"/>
                <a:cs typeface="Verdana"/>
                <a:sym typeface="Verdana"/>
              </a:rPr>
              <a:t>Trucking- from </a:t>
            </a:r>
            <a:r>
              <a:rPr lang="en-US" sz="1800" b="1" dirty="0" err="1">
                <a:solidFill>
                  <a:srgbClr val="222222"/>
                </a:solidFill>
                <a:latin typeface="Verdana"/>
                <a:ea typeface="Verdana"/>
                <a:cs typeface="Verdana"/>
                <a:sym typeface="Verdana"/>
              </a:rPr>
              <a:t>brookville</a:t>
            </a:r>
            <a:r>
              <a:rPr lang="en-US" sz="1800" b="1" dirty="0">
                <a:solidFill>
                  <a:srgbClr val="222222"/>
                </a:solidFill>
                <a:latin typeface="Verdana"/>
                <a:ea typeface="Verdana"/>
                <a:cs typeface="Verdana"/>
                <a:sym typeface="Verdana"/>
              </a:rPr>
              <a:t> (50 trucks)</a:t>
            </a:r>
          </a:p>
          <a:p>
            <a:pPr rtl="0">
              <a:spcBef>
                <a:spcPts val="0"/>
              </a:spcBef>
              <a:buNone/>
            </a:pPr>
            <a:endParaRPr lang="en-US" sz="1800" b="1" dirty="0" smtClean="0">
              <a:solidFill>
                <a:srgbClr val="222222"/>
              </a:solidFill>
              <a:latin typeface="Verdana"/>
              <a:ea typeface="Verdana"/>
              <a:cs typeface="Verdana"/>
              <a:sym typeface="Verdana"/>
            </a:endParaRPr>
          </a:p>
          <a:p>
            <a:pPr rtl="0">
              <a:spcBef>
                <a:spcPts val="0"/>
              </a:spcBef>
              <a:buNone/>
            </a:pPr>
            <a:r>
              <a:rPr lang="en-US" sz="1800" b="1" dirty="0" smtClean="0">
                <a:solidFill>
                  <a:srgbClr val="222222"/>
                </a:solidFill>
                <a:latin typeface="Verdana"/>
                <a:ea typeface="Verdana"/>
                <a:cs typeface="Verdana"/>
                <a:sym typeface="Verdana"/>
              </a:rPr>
              <a:t>Swift</a:t>
            </a:r>
            <a:endParaRPr lang="en-US" sz="1800" b="1" dirty="0">
              <a:solidFill>
                <a:srgbClr val="222222"/>
              </a:solidFill>
              <a:latin typeface="Verdana"/>
              <a:ea typeface="Verdana"/>
              <a:cs typeface="Verdana"/>
              <a:sym typeface="Verdana"/>
            </a:endParaRPr>
          </a:p>
          <a:p>
            <a:pPr rtl="0">
              <a:spcBef>
                <a:spcPts val="0"/>
              </a:spcBef>
              <a:buNone/>
            </a:pPr>
            <a:endParaRPr lang="en-US" sz="1800" b="1" dirty="0" smtClean="0">
              <a:solidFill>
                <a:srgbClr val="222222"/>
              </a:solidFill>
              <a:latin typeface="Verdana"/>
              <a:ea typeface="Verdana"/>
              <a:cs typeface="Verdana"/>
              <a:sym typeface="Verdana"/>
            </a:endParaRPr>
          </a:p>
          <a:p>
            <a:pPr rtl="0">
              <a:spcBef>
                <a:spcPts val="0"/>
              </a:spcBef>
              <a:buNone/>
            </a:pPr>
            <a:r>
              <a:rPr lang="en-US" sz="1800" b="1" dirty="0" err="1" smtClean="0">
                <a:solidFill>
                  <a:srgbClr val="222222"/>
                </a:solidFill>
                <a:latin typeface="Verdana"/>
                <a:ea typeface="Verdana"/>
                <a:cs typeface="Verdana"/>
                <a:sym typeface="Verdana"/>
              </a:rPr>
              <a:t>Landstar</a:t>
            </a:r>
            <a:endParaRPr lang="en-US" sz="1800" b="1" dirty="0" smtClean="0">
              <a:solidFill>
                <a:srgbClr val="222222"/>
              </a:solidFill>
              <a:latin typeface="Verdana"/>
              <a:ea typeface="Verdana"/>
              <a:cs typeface="Verdana"/>
              <a:sym typeface="Verdana"/>
            </a:endParaRPr>
          </a:p>
          <a:p>
            <a:pPr rtl="0">
              <a:spcBef>
                <a:spcPts val="0"/>
              </a:spcBef>
              <a:buNone/>
            </a:pPr>
            <a:endParaRPr lang="en-US" sz="1800" b="1" dirty="0">
              <a:solidFill>
                <a:srgbClr val="222222"/>
              </a:solidFill>
              <a:latin typeface="Verdana"/>
              <a:ea typeface="Verdana"/>
              <a:cs typeface="Verdana"/>
              <a:sym typeface="Verdana"/>
            </a:endParaRPr>
          </a:p>
          <a:p>
            <a:pPr>
              <a:spcBef>
                <a:spcPts val="0"/>
              </a:spcBef>
              <a:buNone/>
            </a:pPr>
            <a:r>
              <a:rPr lang="en-US" sz="1800" b="1" dirty="0" smtClean="0">
                <a:solidFill>
                  <a:srgbClr val="222222"/>
                </a:solidFill>
                <a:latin typeface="Verdana"/>
                <a:ea typeface="Verdana"/>
                <a:cs typeface="Verdana"/>
                <a:sym typeface="Verdana"/>
              </a:rPr>
              <a:t>TMC</a:t>
            </a:r>
            <a:endParaRPr lang="en-US" sz="1800" b="1" dirty="0">
              <a:solidFill>
                <a:srgbClr val="222222"/>
              </a:solidFill>
              <a:latin typeface="Verdana"/>
              <a:ea typeface="Verdana"/>
              <a:cs typeface="Verdana"/>
              <a:sym typeface="Verdana"/>
            </a:endParaRPr>
          </a:p>
        </p:txBody>
      </p:sp>
      <p:sp>
        <p:nvSpPr>
          <p:cNvPr id="108" name="Shape 108"/>
          <p:cNvSpPr txBox="1">
            <a:spLocks noGrp="1"/>
          </p:cNvSpPr>
          <p:nvPr>
            <p:ph type="title"/>
          </p:nvPr>
        </p:nvSpPr>
        <p:spPr>
          <a:prstGeom prst="rect">
            <a:avLst/>
          </a:prstGeom>
        </p:spPr>
        <p:txBody>
          <a:bodyPr lIns="91425" tIns="91425" rIns="91425" bIns="91425" anchor="ctr" anchorCtr="0">
            <a:noAutofit/>
          </a:bodyPr>
          <a:lstStyle/>
          <a:p>
            <a:pPr>
              <a:spcBef>
                <a:spcPts val="0"/>
              </a:spcBef>
              <a:buNone/>
            </a:pPr>
            <a:r>
              <a:rPr lang="en-US" sz="3000" dirty="0" smtClean="0">
                <a:ea typeface="Georgia"/>
                <a:cs typeface="Georgia"/>
                <a:sym typeface="Georgia"/>
              </a:rPr>
              <a:t>Competitive </a:t>
            </a:r>
            <a:r>
              <a:rPr lang="en-US" sz="3000" dirty="0">
                <a:ea typeface="Georgia"/>
                <a:cs typeface="Georgia"/>
                <a:sym typeface="Georgia"/>
              </a:rPr>
              <a:t>Analysis: other trucking companies</a:t>
            </a:r>
          </a:p>
        </p:txBody>
      </p:sp>
    </p:spTree>
    <p:extLst>
      <p:ext uri="{BB962C8B-B14F-4D97-AF65-F5344CB8AC3E}">
        <p14:creationId xmlns:p14="http://schemas.microsoft.com/office/powerpoint/2010/main" val="712426366"/>
      </p:ext>
    </p:extLst>
  </p:cSld>
  <p:clrMapOvr>
    <a:masterClrMapping/>
  </p:clrMapOvr>
  <p:transition spd="slow">
    <p:cu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590800"/>
            <a:ext cx="8229600" cy="1981200"/>
          </a:xfrm>
        </p:spPr>
        <p:txBody>
          <a:bodyPr>
            <a:normAutofit/>
          </a:bodyPr>
          <a:lstStyle/>
          <a:p>
            <a:r>
              <a:rPr lang="en-US" dirty="0" smtClean="0"/>
              <a:t>Budget, timeline </a:t>
            </a:r>
            <a:r>
              <a:rPr lang="en-US" dirty="0" smtClean="0"/>
              <a:t>and </a:t>
            </a:r>
            <a:r>
              <a:rPr lang="en-US" dirty="0" err="1" smtClean="0"/>
              <a:t>measureables</a:t>
            </a:r>
            <a:endParaRPr lang="en-US" dirty="0"/>
          </a:p>
        </p:txBody>
      </p:sp>
    </p:spTree>
    <p:extLst>
      <p:ext uri="{BB962C8B-B14F-4D97-AF65-F5344CB8AC3E}">
        <p14:creationId xmlns:p14="http://schemas.microsoft.com/office/powerpoint/2010/main" val="6053977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6" name="Shape 236"/>
          <p:cNvSpPr txBox="1">
            <a:spLocks noGrp="1"/>
          </p:cNvSpPr>
          <p:nvPr>
            <p:ph idx="1"/>
          </p:nvPr>
        </p:nvSpPr>
        <p:spPr>
          <a:xfrm>
            <a:off x="914400" y="1295400"/>
            <a:ext cx="8229600" cy="5071872"/>
          </a:xfrm>
          <a:prstGeom prst="rect">
            <a:avLst/>
          </a:prstGeom>
        </p:spPr>
        <p:txBody>
          <a:bodyPr lIns="91425" tIns="91425" rIns="91425" bIns="91425" anchor="t" anchorCtr="0">
            <a:noAutofit/>
          </a:bodyPr>
          <a:lstStyle/>
          <a:p>
            <a:pPr lvl="0" rtl="0">
              <a:spcBef>
                <a:spcPts val="0"/>
              </a:spcBef>
              <a:buNone/>
            </a:pPr>
            <a:r>
              <a:rPr lang="en-US" sz="2000" dirty="0" smtClean="0">
                <a:latin typeface="Georgia"/>
                <a:ea typeface="Georgia"/>
                <a:cs typeface="Georgia"/>
                <a:sym typeface="Georgia"/>
              </a:rPr>
              <a:t>Marketing</a:t>
            </a:r>
          </a:p>
          <a:p>
            <a:pPr lvl="1">
              <a:spcBef>
                <a:spcPts val="0"/>
              </a:spcBef>
            </a:pPr>
            <a:r>
              <a:rPr lang="en-US" sz="1800" dirty="0" smtClean="0">
                <a:latin typeface="Georgia"/>
                <a:ea typeface="Georgia"/>
                <a:cs typeface="Georgia"/>
                <a:sym typeface="Georgia"/>
              </a:rPr>
              <a:t>Memberships					$1,200</a:t>
            </a:r>
          </a:p>
          <a:p>
            <a:pPr lvl="1">
              <a:spcBef>
                <a:spcPts val="0"/>
              </a:spcBef>
            </a:pPr>
            <a:r>
              <a:rPr lang="en-US" sz="1800" dirty="0" smtClean="0">
                <a:latin typeface="Georgia"/>
                <a:ea typeface="Georgia"/>
                <a:cs typeface="Georgia"/>
                <a:sym typeface="Georgia"/>
              </a:rPr>
              <a:t>Microsite (theme, security, domain, host)		$475</a:t>
            </a:r>
          </a:p>
          <a:p>
            <a:pPr lvl="1">
              <a:spcBef>
                <a:spcPts val="0"/>
              </a:spcBef>
            </a:pPr>
            <a:r>
              <a:rPr lang="en-US" sz="1800" dirty="0" smtClean="0">
                <a:latin typeface="Georgia"/>
                <a:ea typeface="Georgia"/>
                <a:cs typeface="Georgia"/>
                <a:sym typeface="Georgia"/>
              </a:rPr>
              <a:t>Video production (1-2 video, :30)			$7,000</a:t>
            </a:r>
          </a:p>
          <a:p>
            <a:pPr lvl="0" rtl="0">
              <a:spcBef>
                <a:spcPts val="0"/>
              </a:spcBef>
              <a:buNone/>
            </a:pPr>
            <a:r>
              <a:rPr lang="en-US" sz="2000" dirty="0" smtClean="0">
                <a:latin typeface="Georgia"/>
                <a:ea typeface="Georgia"/>
                <a:cs typeface="Georgia"/>
                <a:sym typeface="Georgia"/>
              </a:rPr>
              <a:t>Direct marketing</a:t>
            </a:r>
          </a:p>
          <a:p>
            <a:pPr lvl="1">
              <a:spcBef>
                <a:spcPts val="0"/>
              </a:spcBef>
            </a:pPr>
            <a:r>
              <a:rPr lang="en-US" sz="1800" dirty="0" smtClean="0">
                <a:latin typeface="Georgia"/>
                <a:ea typeface="Georgia"/>
                <a:cs typeface="Georgia"/>
                <a:sym typeface="Georgia"/>
              </a:rPr>
              <a:t>Direct mail cards 					$4,500</a:t>
            </a:r>
          </a:p>
          <a:p>
            <a:pPr lvl="1">
              <a:spcBef>
                <a:spcPts val="0"/>
              </a:spcBef>
            </a:pPr>
            <a:r>
              <a:rPr lang="en-US" sz="1800" dirty="0" smtClean="0">
                <a:latin typeface="Georgia"/>
                <a:ea typeface="Georgia"/>
                <a:cs typeface="Georgia"/>
                <a:sym typeface="Georgia"/>
              </a:rPr>
              <a:t>Events/outreach drivers 				$1,000</a:t>
            </a:r>
          </a:p>
          <a:p>
            <a:pPr lvl="1">
              <a:spcBef>
                <a:spcPts val="0"/>
              </a:spcBef>
            </a:pPr>
            <a:r>
              <a:rPr lang="en-US" sz="1800" dirty="0" smtClean="0">
                <a:latin typeface="Georgia"/>
                <a:ea typeface="Georgia"/>
                <a:cs typeface="Georgia"/>
                <a:sym typeface="Georgia"/>
              </a:rPr>
              <a:t>Promotional items 					$6,500</a:t>
            </a:r>
          </a:p>
          <a:p>
            <a:pPr lvl="0" rtl="0">
              <a:spcBef>
                <a:spcPts val="0"/>
              </a:spcBef>
              <a:buNone/>
            </a:pPr>
            <a:r>
              <a:rPr lang="en-US" sz="2000" dirty="0" smtClean="0">
                <a:latin typeface="Georgia"/>
                <a:ea typeface="Georgia"/>
                <a:cs typeface="Georgia"/>
                <a:sym typeface="Georgia"/>
              </a:rPr>
              <a:t>Advertising</a:t>
            </a:r>
          </a:p>
          <a:p>
            <a:pPr lvl="1">
              <a:spcBef>
                <a:spcPts val="0"/>
              </a:spcBef>
            </a:pPr>
            <a:r>
              <a:rPr lang="en-US" sz="1800" dirty="0" smtClean="0">
                <a:latin typeface="Georgia"/>
                <a:ea typeface="Georgia"/>
                <a:cs typeface="Georgia"/>
                <a:sym typeface="Georgia"/>
              </a:rPr>
              <a:t>Job trucking websites 				$2,000</a:t>
            </a:r>
          </a:p>
          <a:p>
            <a:pPr lvl="1">
              <a:spcBef>
                <a:spcPts val="0"/>
              </a:spcBef>
            </a:pPr>
            <a:r>
              <a:rPr lang="en-US" sz="1800" dirty="0" smtClean="0">
                <a:latin typeface="Georgia"/>
                <a:ea typeface="Georgia"/>
                <a:cs typeface="Georgia"/>
                <a:sym typeface="Georgia"/>
              </a:rPr>
              <a:t>TV: over 5 months in all 3 areas			$20,000</a:t>
            </a:r>
          </a:p>
          <a:p>
            <a:pPr lvl="1">
              <a:spcBef>
                <a:spcPts val="0"/>
              </a:spcBef>
            </a:pPr>
            <a:r>
              <a:rPr lang="en-US" sz="1800" dirty="0" smtClean="0">
                <a:latin typeface="Georgia"/>
                <a:ea typeface="Georgia"/>
                <a:cs typeface="Georgia"/>
                <a:sym typeface="Georgia"/>
              </a:rPr>
              <a:t>Social media					$1,000</a:t>
            </a:r>
          </a:p>
          <a:p>
            <a:pPr marL="109728" indent="0">
              <a:spcBef>
                <a:spcPts val="0"/>
              </a:spcBef>
              <a:buNone/>
            </a:pPr>
            <a:r>
              <a:rPr lang="en-US" sz="2000" dirty="0" smtClean="0">
                <a:latin typeface="Georgia"/>
                <a:ea typeface="Georgia"/>
                <a:cs typeface="Georgia"/>
                <a:sym typeface="Georgia"/>
              </a:rPr>
              <a:t>Community/outreach</a:t>
            </a:r>
          </a:p>
          <a:p>
            <a:pPr lvl="1">
              <a:spcBef>
                <a:spcPts val="0"/>
              </a:spcBef>
            </a:pPr>
            <a:r>
              <a:rPr lang="en-US" sz="1800" dirty="0" smtClean="0">
                <a:latin typeface="Georgia"/>
                <a:ea typeface="Georgia"/>
                <a:cs typeface="Georgia"/>
                <a:sym typeface="Georgia"/>
              </a:rPr>
              <a:t>Fairs and sponsorships				$3,000</a:t>
            </a:r>
          </a:p>
          <a:p>
            <a:pPr lvl="1">
              <a:spcBef>
                <a:spcPts val="0"/>
              </a:spcBef>
            </a:pPr>
            <a:r>
              <a:rPr lang="en-US" sz="1800" dirty="0" smtClean="0">
                <a:latin typeface="Georgia"/>
                <a:ea typeface="Georgia"/>
                <a:cs typeface="Georgia"/>
                <a:sym typeface="Georgia"/>
              </a:rPr>
              <a:t>Open house to business community			$2,000</a:t>
            </a:r>
            <a:endParaRPr lang="en-US" sz="1800" dirty="0">
              <a:latin typeface="Georgia"/>
              <a:ea typeface="Georgia"/>
              <a:cs typeface="Georgia"/>
              <a:sym typeface="Georgia"/>
            </a:endParaRPr>
          </a:p>
          <a:p>
            <a:pPr marL="137160" indent="0">
              <a:spcBef>
                <a:spcPts val="0"/>
              </a:spcBef>
              <a:buNone/>
            </a:pPr>
            <a:r>
              <a:rPr lang="en-US" sz="1800" u="sng" dirty="0" smtClean="0">
                <a:latin typeface="Georgia"/>
                <a:ea typeface="Georgia"/>
                <a:cs typeface="Georgia"/>
                <a:sym typeface="Georgia"/>
              </a:rPr>
              <a:t>Retention						$5,000</a:t>
            </a:r>
            <a:endParaRPr lang="en-US" sz="1800" u="sng" dirty="0">
              <a:latin typeface="Georgia"/>
              <a:ea typeface="Georgia"/>
              <a:cs typeface="Georgia"/>
              <a:sym typeface="Georgia"/>
            </a:endParaRPr>
          </a:p>
          <a:p>
            <a:pPr marL="137160" indent="0">
              <a:spcBef>
                <a:spcPts val="0"/>
              </a:spcBef>
              <a:buNone/>
            </a:pPr>
            <a:r>
              <a:rPr lang="en-US" sz="1800" dirty="0" smtClean="0">
                <a:latin typeface="Georgia"/>
                <a:ea typeface="Georgia"/>
                <a:cs typeface="Georgia"/>
                <a:sym typeface="Georgia"/>
              </a:rPr>
              <a:t>							$53,675</a:t>
            </a:r>
          </a:p>
          <a:p>
            <a:pPr marL="137160" indent="0">
              <a:spcBef>
                <a:spcPts val="0"/>
              </a:spcBef>
              <a:buNone/>
            </a:pPr>
            <a:r>
              <a:rPr lang="en-US" sz="1800" dirty="0">
                <a:latin typeface="Georgia"/>
                <a:ea typeface="Georgia"/>
                <a:cs typeface="Georgia"/>
                <a:sym typeface="Georgia"/>
              </a:rPr>
              <a:t>	</a:t>
            </a:r>
            <a:r>
              <a:rPr lang="en-US" sz="1800" dirty="0" smtClean="0">
                <a:latin typeface="Georgia"/>
                <a:ea typeface="Georgia"/>
                <a:cs typeface="Georgia"/>
                <a:sym typeface="Georgia"/>
              </a:rPr>
              <a:t>					</a:t>
            </a:r>
            <a:r>
              <a:rPr lang="en-US" sz="1800" dirty="0" smtClean="0">
                <a:solidFill>
                  <a:schemeClr val="accent3"/>
                </a:solidFill>
                <a:latin typeface="Georgia"/>
                <a:ea typeface="Georgia"/>
                <a:cs typeface="Georgia"/>
                <a:sym typeface="Georgia"/>
              </a:rPr>
              <a:t>$40,000-45,000</a:t>
            </a:r>
          </a:p>
        </p:txBody>
      </p:sp>
      <p:sp>
        <p:nvSpPr>
          <p:cNvPr id="235" name="Shape 235"/>
          <p:cNvSpPr txBox="1">
            <a:spLocks noGrp="1"/>
          </p:cNvSpPr>
          <p:nvPr>
            <p:ph type="title"/>
          </p:nvPr>
        </p:nvSpPr>
        <p:spPr>
          <a:prstGeom prst="rect">
            <a:avLst/>
          </a:prstGeom>
        </p:spPr>
        <p:txBody>
          <a:bodyPr lIns="91425" tIns="91425" rIns="91425" bIns="91425" anchor="ctr" anchorCtr="0">
            <a:noAutofit/>
          </a:bodyPr>
          <a:lstStyle/>
          <a:p>
            <a:pPr lvl="0" rtl="0">
              <a:spcBef>
                <a:spcPts val="0"/>
              </a:spcBef>
              <a:buNone/>
            </a:pPr>
            <a:r>
              <a:rPr lang="en-US" sz="4000" dirty="0">
                <a:ea typeface="Georgia"/>
                <a:cs typeface="Georgia"/>
                <a:sym typeface="Georgia"/>
              </a:rPr>
              <a:t>Budget</a:t>
            </a:r>
          </a:p>
        </p:txBody>
      </p:sp>
    </p:spTree>
  </p:cSld>
  <p:clrMapOvr>
    <a:masterClrMapping/>
  </p:clrMapOvr>
  <p:transition spd="slow">
    <p:cut/>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Shape 235"/>
          <p:cNvSpPr txBox="1">
            <a:spLocks noGrp="1"/>
          </p:cNvSpPr>
          <p:nvPr>
            <p:ph type="title"/>
          </p:nvPr>
        </p:nvSpPr>
        <p:spPr>
          <a:xfrm>
            <a:off x="381000" y="0"/>
            <a:ext cx="8229600" cy="639762"/>
          </a:xfrm>
          <a:prstGeom prst="rect">
            <a:avLst/>
          </a:prstGeom>
        </p:spPr>
        <p:txBody>
          <a:bodyPr lIns="91425" tIns="91425" rIns="91425" bIns="91425" anchor="ctr" anchorCtr="0">
            <a:noAutofit/>
          </a:bodyPr>
          <a:lstStyle/>
          <a:p>
            <a:pPr lvl="0" rtl="0">
              <a:spcBef>
                <a:spcPts val="0"/>
              </a:spcBef>
              <a:buNone/>
            </a:pPr>
            <a:r>
              <a:rPr lang="en-US" sz="2800" dirty="0" smtClean="0">
                <a:ea typeface="Georgia"/>
                <a:cs typeface="Georgia"/>
                <a:sym typeface="Georgia"/>
              </a:rPr>
              <a:t>GANTT chart (timeline)</a:t>
            </a:r>
            <a:endParaRPr lang="en-US" sz="2800" dirty="0">
              <a:ea typeface="Georgia"/>
              <a:cs typeface="Georgia"/>
              <a:sym typeface="Georgia"/>
            </a:endParaRPr>
          </a:p>
        </p:txBody>
      </p:sp>
      <p:graphicFrame>
        <p:nvGraphicFramePr>
          <p:cNvPr id="4" name="Table 3"/>
          <p:cNvGraphicFramePr>
            <a:graphicFrameLocks noGrp="1"/>
          </p:cNvGraphicFramePr>
          <p:nvPr>
            <p:extLst>
              <p:ext uri="{D42A27DB-BD31-4B8C-83A1-F6EECF244321}">
                <p14:modId xmlns:p14="http://schemas.microsoft.com/office/powerpoint/2010/main" val="3018452527"/>
              </p:ext>
            </p:extLst>
          </p:nvPr>
        </p:nvGraphicFramePr>
        <p:xfrm>
          <a:off x="228600" y="609600"/>
          <a:ext cx="8762999" cy="5876355"/>
        </p:xfrm>
        <a:graphic>
          <a:graphicData uri="http://schemas.openxmlformats.org/drawingml/2006/table">
            <a:tbl>
              <a:tblPr/>
              <a:tblGrid>
                <a:gridCol w="3041832"/>
                <a:gridCol w="756518"/>
                <a:gridCol w="756518"/>
                <a:gridCol w="756518"/>
                <a:gridCol w="756518"/>
                <a:gridCol w="756518"/>
                <a:gridCol w="756518"/>
                <a:gridCol w="1182059"/>
              </a:tblGrid>
              <a:tr h="209176">
                <a:tc>
                  <a:txBody>
                    <a:bodyPr/>
                    <a:lstStyle/>
                    <a:p>
                      <a:pPr algn="l" fontAlgn="b"/>
                      <a:r>
                        <a:rPr lang="en-US" sz="900" b="0" i="0" u="none" strike="noStrike">
                          <a:solidFill>
                            <a:srgbClr val="000000"/>
                          </a:solidFill>
                          <a:effectLst/>
                          <a:latin typeface="Calibri"/>
                        </a:rPr>
                        <a:t> </a:t>
                      </a:r>
                    </a:p>
                  </a:txBody>
                  <a:tcPr marL="8068" marR="8068" marT="806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Mar</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Apr</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May</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June</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July</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August</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September</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9636">
                <a:tc>
                  <a:txBody>
                    <a:bodyPr/>
                    <a:lstStyle/>
                    <a:p>
                      <a:pPr algn="l" fontAlgn="b"/>
                      <a:r>
                        <a:rPr lang="en-US" sz="1400" b="1" i="0" u="none" strike="noStrike">
                          <a:solidFill>
                            <a:srgbClr val="000000"/>
                          </a:solidFill>
                          <a:effectLst/>
                          <a:latin typeface="Calibri"/>
                        </a:rPr>
                        <a:t>Content</a:t>
                      </a:r>
                    </a:p>
                  </a:txBody>
                  <a:tcPr marL="8068" marR="8068" marT="806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r>
              <a:tr h="209176">
                <a:tc>
                  <a:txBody>
                    <a:bodyPr/>
                    <a:lstStyle/>
                    <a:p>
                      <a:pPr algn="l" fontAlgn="b"/>
                      <a:r>
                        <a:rPr lang="en-US" sz="1100" b="0" i="0" u="none" strike="noStrike">
                          <a:solidFill>
                            <a:srgbClr val="000000"/>
                          </a:solidFill>
                          <a:effectLst/>
                          <a:latin typeface="Calibri"/>
                        </a:rPr>
                        <a:t>Microsite</a:t>
                      </a:r>
                    </a:p>
                  </a:txBody>
                  <a:tcPr marL="8068" marR="8068" marT="806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9176">
                <a:tc>
                  <a:txBody>
                    <a:bodyPr/>
                    <a:lstStyle/>
                    <a:p>
                      <a:pPr algn="l" fontAlgn="b"/>
                      <a:r>
                        <a:rPr lang="en-US" sz="1100" b="0" i="0" u="none" strike="noStrike">
                          <a:solidFill>
                            <a:srgbClr val="000000"/>
                          </a:solidFill>
                          <a:effectLst/>
                          <a:latin typeface="Calibri"/>
                        </a:rPr>
                        <a:t>Contact card/questionaire</a:t>
                      </a:r>
                    </a:p>
                  </a:txBody>
                  <a:tcPr marL="8068" marR="8068" marT="806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9176">
                <a:tc>
                  <a:txBody>
                    <a:bodyPr/>
                    <a:lstStyle/>
                    <a:p>
                      <a:pPr algn="l" fontAlgn="b"/>
                      <a:r>
                        <a:rPr lang="en-US" sz="1100" b="0" i="0" u="none" strike="noStrike">
                          <a:solidFill>
                            <a:srgbClr val="000000"/>
                          </a:solidFill>
                          <a:effectLst/>
                          <a:latin typeface="Calibri"/>
                        </a:rPr>
                        <a:t>Video planning/scope of work</a:t>
                      </a:r>
                    </a:p>
                  </a:txBody>
                  <a:tcPr marL="8068" marR="8068" marT="806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9176">
                <a:tc>
                  <a:txBody>
                    <a:bodyPr/>
                    <a:lstStyle/>
                    <a:p>
                      <a:pPr algn="l" fontAlgn="b"/>
                      <a:r>
                        <a:rPr lang="en-US" sz="1100" b="0" i="0" u="none" strike="noStrike">
                          <a:solidFill>
                            <a:srgbClr val="000000"/>
                          </a:solidFill>
                          <a:effectLst/>
                          <a:latin typeface="Calibri"/>
                        </a:rPr>
                        <a:t>Video shoot and production</a:t>
                      </a:r>
                    </a:p>
                  </a:txBody>
                  <a:tcPr marL="8068" marR="8068" marT="806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9176">
                <a:tc>
                  <a:txBody>
                    <a:bodyPr/>
                    <a:lstStyle/>
                    <a:p>
                      <a:pPr algn="l" fontAlgn="b"/>
                      <a:r>
                        <a:rPr lang="en-US" sz="1100" b="0" i="0" u="none" strike="noStrike">
                          <a:solidFill>
                            <a:srgbClr val="000000"/>
                          </a:solidFill>
                          <a:effectLst/>
                          <a:latin typeface="Calibri"/>
                        </a:rPr>
                        <a:t>Blog content</a:t>
                      </a:r>
                    </a:p>
                  </a:txBody>
                  <a:tcPr marL="8068" marR="8068" marT="806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9636">
                <a:tc>
                  <a:txBody>
                    <a:bodyPr/>
                    <a:lstStyle/>
                    <a:p>
                      <a:pPr algn="l" fontAlgn="b"/>
                      <a:r>
                        <a:rPr lang="en-US" sz="1400" b="1" i="0" u="none" strike="noStrike">
                          <a:solidFill>
                            <a:srgbClr val="000000"/>
                          </a:solidFill>
                          <a:effectLst/>
                          <a:latin typeface="Calibri"/>
                        </a:rPr>
                        <a:t>Direct marketing</a:t>
                      </a:r>
                    </a:p>
                  </a:txBody>
                  <a:tcPr marL="8068" marR="8068" marT="806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r>
              <a:tr h="209176">
                <a:tc>
                  <a:txBody>
                    <a:bodyPr/>
                    <a:lstStyle/>
                    <a:p>
                      <a:pPr algn="l" fontAlgn="b"/>
                      <a:r>
                        <a:rPr lang="en-US" sz="1100" b="0" i="0" u="none" strike="noStrike">
                          <a:solidFill>
                            <a:srgbClr val="000000"/>
                          </a:solidFill>
                          <a:effectLst/>
                          <a:latin typeface="Calibri"/>
                        </a:rPr>
                        <a:t>Content outline</a:t>
                      </a:r>
                    </a:p>
                  </a:txBody>
                  <a:tcPr marL="8068" marR="8068" marT="806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6B0A"/>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9176">
                <a:tc>
                  <a:txBody>
                    <a:bodyPr/>
                    <a:lstStyle/>
                    <a:p>
                      <a:pPr algn="l" fontAlgn="b"/>
                      <a:r>
                        <a:rPr lang="en-US" sz="1100" b="0" i="0" u="none" strike="noStrike">
                          <a:solidFill>
                            <a:srgbClr val="000000"/>
                          </a:solidFill>
                          <a:effectLst/>
                          <a:latin typeface="Calibri"/>
                        </a:rPr>
                        <a:t>Direct mailer to CDL holders</a:t>
                      </a:r>
                    </a:p>
                  </a:txBody>
                  <a:tcPr marL="8068" marR="8068" marT="806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6B0A"/>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6B0A"/>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6059">
                <a:tc>
                  <a:txBody>
                    <a:bodyPr/>
                    <a:lstStyle/>
                    <a:p>
                      <a:pPr algn="l" fontAlgn="b"/>
                      <a:r>
                        <a:rPr lang="en-US" sz="1100" b="0" i="0" u="none" strike="noStrike">
                          <a:solidFill>
                            <a:srgbClr val="000000"/>
                          </a:solidFill>
                          <a:effectLst/>
                          <a:latin typeface="Calibri"/>
                        </a:rPr>
                        <a:t>Personal recruiting at Vo-Techs and  Truck Driving schools</a:t>
                      </a:r>
                    </a:p>
                  </a:txBody>
                  <a:tcPr marL="8068" marR="8068" marT="806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6B0A"/>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6B0A"/>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6B0A"/>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9176">
                <a:tc>
                  <a:txBody>
                    <a:bodyPr/>
                    <a:lstStyle/>
                    <a:p>
                      <a:pPr algn="l" fontAlgn="b"/>
                      <a:r>
                        <a:rPr lang="en-US" sz="1100" b="0" i="0" u="none" strike="noStrike">
                          <a:solidFill>
                            <a:srgbClr val="000000"/>
                          </a:solidFill>
                          <a:effectLst/>
                          <a:latin typeface="Calibri"/>
                        </a:rPr>
                        <a:t>Info session for drivers</a:t>
                      </a:r>
                    </a:p>
                  </a:txBody>
                  <a:tcPr marL="8068" marR="8068" marT="806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a:endParaRP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6B0A"/>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6B0A"/>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6B0A"/>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6B0A"/>
                    </a:solidFill>
                  </a:tcPr>
                </a:tc>
              </a:tr>
              <a:tr h="209176">
                <a:tc>
                  <a:txBody>
                    <a:bodyPr/>
                    <a:lstStyle/>
                    <a:p>
                      <a:pPr algn="l" fontAlgn="b"/>
                      <a:r>
                        <a:rPr lang="en-US" sz="1100" b="0" i="0" u="none" strike="noStrike">
                          <a:solidFill>
                            <a:srgbClr val="000000"/>
                          </a:solidFill>
                          <a:effectLst/>
                          <a:latin typeface="Calibri"/>
                        </a:rPr>
                        <a:t>Outreach event inviting students</a:t>
                      </a:r>
                    </a:p>
                  </a:txBody>
                  <a:tcPr marL="8068" marR="8068" marT="806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6B0A"/>
                    </a:solidFill>
                  </a:tcPr>
                </a:tc>
              </a:tr>
              <a:tr h="209176">
                <a:tc>
                  <a:txBody>
                    <a:bodyPr/>
                    <a:lstStyle/>
                    <a:p>
                      <a:pPr algn="l" fontAlgn="b"/>
                      <a:r>
                        <a:rPr lang="en-US" sz="1100" b="0" i="0" u="none" strike="noStrike">
                          <a:solidFill>
                            <a:srgbClr val="000000"/>
                          </a:solidFill>
                          <a:effectLst/>
                          <a:latin typeface="Calibri"/>
                        </a:rPr>
                        <a:t>Promotional items</a:t>
                      </a:r>
                    </a:p>
                  </a:txBody>
                  <a:tcPr marL="8068" marR="8068" marT="806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6B0A"/>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6B0A"/>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9176">
                <a:tc>
                  <a:txBody>
                    <a:bodyPr/>
                    <a:lstStyle/>
                    <a:p>
                      <a:pPr algn="l" fontAlgn="b"/>
                      <a:r>
                        <a:rPr lang="en-US" sz="1100" b="0" i="0" u="none" strike="noStrike">
                          <a:solidFill>
                            <a:srgbClr val="000000"/>
                          </a:solidFill>
                          <a:effectLst/>
                          <a:latin typeface="Calibri"/>
                        </a:rPr>
                        <a:t>Lawn signs</a:t>
                      </a:r>
                    </a:p>
                  </a:txBody>
                  <a:tcPr marL="8068" marR="8068" marT="806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a:endParaRP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6B0A"/>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9636">
                <a:tc>
                  <a:txBody>
                    <a:bodyPr/>
                    <a:lstStyle/>
                    <a:p>
                      <a:pPr algn="l" fontAlgn="b"/>
                      <a:r>
                        <a:rPr lang="en-US" sz="1400" b="1" i="0" u="none" strike="noStrike">
                          <a:solidFill>
                            <a:srgbClr val="000000"/>
                          </a:solidFill>
                          <a:effectLst/>
                          <a:latin typeface="Calibri"/>
                        </a:rPr>
                        <a:t>Advertising</a:t>
                      </a:r>
                    </a:p>
                  </a:txBody>
                  <a:tcPr marL="8068" marR="8068" marT="806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r>
              <a:tr h="209176">
                <a:tc>
                  <a:txBody>
                    <a:bodyPr/>
                    <a:lstStyle/>
                    <a:p>
                      <a:pPr algn="l" fontAlgn="b"/>
                      <a:r>
                        <a:rPr lang="en-US" sz="1200" b="0" i="0" u="none" strike="noStrike">
                          <a:solidFill>
                            <a:srgbClr val="000000"/>
                          </a:solidFill>
                          <a:effectLst/>
                          <a:latin typeface="Calibri"/>
                        </a:rPr>
                        <a:t>Job &amp; Trucking websites</a:t>
                      </a:r>
                    </a:p>
                  </a:txBody>
                  <a:tcPr marL="8068" marR="8068" marT="806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76933C"/>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l" fontAlgn="b"/>
                      <a:r>
                        <a:rPr lang="en-US" sz="900" b="0" i="0" u="none" strike="noStrike">
                          <a:solidFill>
                            <a:srgbClr val="76933C"/>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9176">
                <a:tc>
                  <a:txBody>
                    <a:bodyPr/>
                    <a:lstStyle/>
                    <a:p>
                      <a:pPr algn="l" fontAlgn="b"/>
                      <a:r>
                        <a:rPr lang="en-US" sz="1200" b="0" i="0" u="none" strike="noStrike">
                          <a:solidFill>
                            <a:srgbClr val="000000"/>
                          </a:solidFill>
                          <a:effectLst/>
                          <a:latin typeface="Calibri"/>
                        </a:rPr>
                        <a:t>Truck branding</a:t>
                      </a:r>
                    </a:p>
                  </a:txBody>
                  <a:tcPr marL="8068" marR="8068" marT="806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76933C"/>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l" fontAlgn="b"/>
                      <a:r>
                        <a:rPr lang="en-US" sz="900" b="0" i="0" u="none" strike="noStrike">
                          <a:solidFill>
                            <a:srgbClr val="76933C"/>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9176">
                <a:tc>
                  <a:txBody>
                    <a:bodyPr/>
                    <a:lstStyle/>
                    <a:p>
                      <a:pPr algn="l" fontAlgn="b"/>
                      <a:r>
                        <a:rPr lang="en-US" sz="1200" b="0" i="0" u="none" strike="noStrike">
                          <a:solidFill>
                            <a:srgbClr val="000000"/>
                          </a:solidFill>
                          <a:effectLst/>
                          <a:latin typeface="Calibri"/>
                        </a:rPr>
                        <a:t>Television</a:t>
                      </a:r>
                    </a:p>
                  </a:txBody>
                  <a:tcPr marL="8068" marR="8068" marT="806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76933C"/>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l" fontAlgn="b"/>
                      <a:r>
                        <a:rPr lang="en-US" sz="900" b="0" i="0" u="none" strike="noStrike">
                          <a:solidFill>
                            <a:srgbClr val="76933C"/>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l" fontAlgn="b"/>
                      <a:r>
                        <a:rPr lang="en-US" sz="900" b="0" i="0" u="none" strike="noStrike">
                          <a:solidFill>
                            <a:srgbClr val="76933C"/>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9176">
                <a:tc>
                  <a:txBody>
                    <a:bodyPr/>
                    <a:lstStyle/>
                    <a:p>
                      <a:pPr algn="l" fontAlgn="b"/>
                      <a:r>
                        <a:rPr lang="en-US" sz="1200" b="0" i="0" u="none" strike="noStrike">
                          <a:solidFill>
                            <a:srgbClr val="000000"/>
                          </a:solidFill>
                          <a:effectLst/>
                          <a:latin typeface="Calibri"/>
                        </a:rPr>
                        <a:t>Social media advertising</a:t>
                      </a:r>
                    </a:p>
                  </a:txBody>
                  <a:tcPr marL="8068" marR="8068" marT="806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76933C"/>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9176">
                <a:tc>
                  <a:txBody>
                    <a:bodyPr/>
                    <a:lstStyle/>
                    <a:p>
                      <a:pPr algn="l" fontAlgn="b"/>
                      <a:r>
                        <a:rPr lang="en-US" sz="1200" b="0" i="0" u="none" strike="noStrike">
                          <a:solidFill>
                            <a:srgbClr val="000000"/>
                          </a:solidFill>
                          <a:effectLst/>
                          <a:latin typeface="Calibri"/>
                        </a:rPr>
                        <a:t>Magazines (maybe start publicity first)</a:t>
                      </a:r>
                    </a:p>
                  </a:txBody>
                  <a:tcPr marL="8068" marR="8068" marT="806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76933C"/>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l" fontAlgn="b"/>
                      <a:r>
                        <a:rPr lang="en-US" sz="900" b="0" i="0" u="none" strike="noStrike">
                          <a:solidFill>
                            <a:srgbClr val="76933C"/>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030A0"/>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9636">
                <a:tc>
                  <a:txBody>
                    <a:bodyPr/>
                    <a:lstStyle/>
                    <a:p>
                      <a:pPr algn="l" fontAlgn="b"/>
                      <a:r>
                        <a:rPr lang="en-US" sz="1400" b="1" i="0" u="none" strike="noStrike">
                          <a:solidFill>
                            <a:srgbClr val="000000"/>
                          </a:solidFill>
                          <a:effectLst/>
                          <a:latin typeface="Calibri"/>
                        </a:rPr>
                        <a:t>Public Awareness &amp; Community</a:t>
                      </a:r>
                    </a:p>
                  </a:txBody>
                  <a:tcPr marL="8068" marR="8068" marT="806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95959"/>
                    </a:solidFill>
                  </a:tcPr>
                </a:tc>
              </a:tr>
              <a:tr h="209176">
                <a:tc>
                  <a:txBody>
                    <a:bodyPr/>
                    <a:lstStyle/>
                    <a:p>
                      <a:pPr algn="l" fontAlgn="b"/>
                      <a:r>
                        <a:rPr lang="en-US" sz="1200" b="0" i="0" u="none" strike="noStrike" dirty="0">
                          <a:solidFill>
                            <a:srgbClr val="000000"/>
                          </a:solidFill>
                          <a:effectLst/>
                          <a:latin typeface="Calibri"/>
                        </a:rPr>
                        <a:t>Memberships</a:t>
                      </a:r>
                    </a:p>
                  </a:txBody>
                  <a:tcPr marL="8068" marR="8068" marT="806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DD5"/>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DD5"/>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DD5"/>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9176">
                <a:tc>
                  <a:txBody>
                    <a:bodyPr/>
                    <a:lstStyle/>
                    <a:p>
                      <a:pPr algn="l" fontAlgn="b"/>
                      <a:r>
                        <a:rPr lang="en-US" sz="1200" b="0" i="0" u="none" strike="noStrike">
                          <a:solidFill>
                            <a:srgbClr val="000000"/>
                          </a:solidFill>
                          <a:effectLst/>
                          <a:latin typeface="Calibri"/>
                        </a:rPr>
                        <a:t>Summer Fairs</a:t>
                      </a:r>
                    </a:p>
                  </a:txBody>
                  <a:tcPr marL="8068" marR="8068" marT="806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09176">
                <a:tc>
                  <a:txBody>
                    <a:bodyPr/>
                    <a:lstStyle/>
                    <a:p>
                      <a:pPr algn="l" fontAlgn="b"/>
                      <a:r>
                        <a:rPr lang="en-US" sz="1200" b="0" i="0" u="none" strike="noStrike">
                          <a:solidFill>
                            <a:srgbClr val="000000"/>
                          </a:solidFill>
                          <a:effectLst/>
                          <a:latin typeface="Calibri"/>
                        </a:rPr>
                        <a:t>Open House</a:t>
                      </a:r>
                    </a:p>
                  </a:txBody>
                  <a:tcPr marL="8068" marR="8068" marT="806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38DD5"/>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9636">
                <a:tc>
                  <a:txBody>
                    <a:bodyPr/>
                    <a:lstStyle/>
                    <a:p>
                      <a:pPr algn="l" fontAlgn="b"/>
                      <a:r>
                        <a:rPr lang="en-US" sz="1400" b="1" i="0" u="none" strike="noStrike" dirty="0">
                          <a:solidFill>
                            <a:srgbClr val="000000"/>
                          </a:solidFill>
                          <a:effectLst/>
                          <a:latin typeface="Calibri"/>
                        </a:rPr>
                        <a:t>Retention </a:t>
                      </a:r>
                    </a:p>
                  </a:txBody>
                  <a:tcPr marL="8068" marR="8068" marT="806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900" b="0" i="0" u="none" strike="noStrike">
                        <a:solidFill>
                          <a:srgbClr val="000000"/>
                        </a:solidFill>
                        <a:effectLst/>
                        <a:latin typeface="Calibri"/>
                      </a:endParaRP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19636">
                <a:tc>
                  <a:txBody>
                    <a:bodyPr/>
                    <a:lstStyle/>
                    <a:p>
                      <a:pPr algn="l" fontAlgn="b"/>
                      <a:r>
                        <a:rPr lang="en-US" sz="900" b="0" i="0" u="none" strike="noStrike">
                          <a:solidFill>
                            <a:srgbClr val="000000"/>
                          </a:solidFill>
                          <a:effectLst/>
                          <a:latin typeface="Calibri"/>
                        </a:rPr>
                        <a:t> </a:t>
                      </a:r>
                    </a:p>
                  </a:txBody>
                  <a:tcPr marL="8068" marR="8068" marT="8068"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DD5"/>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DD5"/>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DD5"/>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DD5"/>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DD5"/>
                    </a:solidFill>
                  </a:tcPr>
                </a:tc>
                <a:tc>
                  <a:txBody>
                    <a:bodyPr/>
                    <a:lstStyle/>
                    <a:p>
                      <a:pPr algn="l" fontAlgn="b"/>
                      <a:r>
                        <a:rPr lang="en-US" sz="900" b="0" i="0" u="none" strike="noStrike">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DD5"/>
                    </a:solidFill>
                  </a:tcPr>
                </a:tc>
                <a:tc>
                  <a:txBody>
                    <a:bodyPr/>
                    <a:lstStyle/>
                    <a:p>
                      <a:pPr algn="l" fontAlgn="b"/>
                      <a:r>
                        <a:rPr lang="en-US" sz="900" b="0" i="0" u="none" strike="noStrike" dirty="0">
                          <a:solidFill>
                            <a:srgbClr val="000000"/>
                          </a:solidFill>
                          <a:effectLst/>
                          <a:latin typeface="Calibri"/>
                        </a:rPr>
                        <a:t> </a:t>
                      </a:r>
                    </a:p>
                  </a:txBody>
                  <a:tcPr marL="8068" marR="8068" marT="806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38DD5"/>
                    </a:solidFill>
                  </a:tcPr>
                </a:tc>
              </a:tr>
            </a:tbl>
          </a:graphicData>
        </a:graphic>
      </p:graphicFrame>
    </p:spTree>
    <p:extLst>
      <p:ext uri="{BB962C8B-B14F-4D97-AF65-F5344CB8AC3E}">
        <p14:creationId xmlns:p14="http://schemas.microsoft.com/office/powerpoint/2010/main" val="2820010040"/>
      </p:ext>
    </p:extLst>
  </p:cSld>
  <p:clrMapOvr>
    <a:masterClrMapping/>
  </p:clrMapOvr>
  <p:transition spd="slow">
    <p:cut/>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6" name="Shape 236"/>
          <p:cNvSpPr txBox="1">
            <a:spLocks noGrp="1"/>
          </p:cNvSpPr>
          <p:nvPr>
            <p:ph idx="1"/>
          </p:nvPr>
        </p:nvSpPr>
        <p:spPr>
          <a:prstGeom prst="rect">
            <a:avLst/>
          </a:prstGeom>
        </p:spPr>
        <p:txBody>
          <a:bodyPr lIns="91425" tIns="91425" rIns="91425" bIns="91425" anchor="t" anchorCtr="0">
            <a:noAutofit/>
          </a:bodyPr>
          <a:lstStyle/>
          <a:p>
            <a:pPr lvl="0" rtl="0">
              <a:spcBef>
                <a:spcPts val="0"/>
              </a:spcBef>
              <a:buNone/>
            </a:pPr>
            <a:r>
              <a:rPr lang="en-US" u="sng" dirty="0" smtClean="0">
                <a:latin typeface="Georgia"/>
                <a:ea typeface="Georgia"/>
                <a:cs typeface="Georgia"/>
                <a:sym typeface="Georgia"/>
              </a:rPr>
              <a:t>Cost per driver acquisition</a:t>
            </a:r>
          </a:p>
          <a:p>
            <a:pPr lvl="0" rtl="0">
              <a:spcBef>
                <a:spcPts val="0"/>
              </a:spcBef>
              <a:buNone/>
            </a:pPr>
            <a:r>
              <a:rPr lang="en-US" dirty="0" smtClean="0">
                <a:latin typeface="Georgia"/>
                <a:ea typeface="Georgia"/>
                <a:cs typeface="Georgia"/>
                <a:sym typeface="Georgia"/>
              </a:rPr>
              <a:t>Overall</a:t>
            </a:r>
          </a:p>
          <a:p>
            <a:pPr>
              <a:spcBef>
                <a:spcPts val="0"/>
              </a:spcBef>
            </a:pPr>
            <a:r>
              <a:rPr lang="en-US" dirty="0" smtClean="0">
                <a:latin typeface="Georgia"/>
                <a:ea typeface="Georgia"/>
                <a:cs typeface="Georgia"/>
                <a:sym typeface="Georgia"/>
              </a:rPr>
              <a:t>Direct marketing + Media Advertising + Events &amp; Outreach / total number of drivers hired</a:t>
            </a:r>
          </a:p>
          <a:p>
            <a:pPr>
              <a:spcBef>
                <a:spcPts val="0"/>
              </a:spcBef>
            </a:pPr>
            <a:endParaRPr lang="en-US" dirty="0">
              <a:latin typeface="Georgia"/>
              <a:ea typeface="Georgia"/>
              <a:cs typeface="Georgia"/>
              <a:sym typeface="Georgia"/>
            </a:endParaRPr>
          </a:p>
          <a:p>
            <a:pPr>
              <a:spcBef>
                <a:spcPts val="0"/>
              </a:spcBef>
            </a:pPr>
            <a:r>
              <a:rPr lang="en-US" dirty="0" smtClean="0">
                <a:latin typeface="Georgia"/>
                <a:ea typeface="Georgia"/>
                <a:cs typeface="Georgia"/>
                <a:sym typeface="Georgia"/>
              </a:rPr>
              <a:t>Per state</a:t>
            </a:r>
          </a:p>
          <a:p>
            <a:pPr>
              <a:spcBef>
                <a:spcPts val="0"/>
              </a:spcBef>
            </a:pPr>
            <a:endParaRPr lang="en-US" dirty="0">
              <a:latin typeface="Georgia"/>
              <a:ea typeface="Georgia"/>
              <a:cs typeface="Georgia"/>
              <a:sym typeface="Georgia"/>
            </a:endParaRPr>
          </a:p>
          <a:p>
            <a:pPr>
              <a:spcBef>
                <a:spcPts val="0"/>
              </a:spcBef>
            </a:pPr>
            <a:r>
              <a:rPr lang="en-US" dirty="0" smtClean="0">
                <a:latin typeface="Georgia"/>
                <a:ea typeface="Georgia"/>
                <a:cs typeface="Georgia"/>
                <a:sym typeface="Georgia"/>
              </a:rPr>
              <a:t>Direct marketing + Media Advertising + Events &amp; Outreach  / total inquiries (contacts &amp; questionnaires)</a:t>
            </a:r>
            <a:endParaRPr lang="en-US" dirty="0">
              <a:latin typeface="Georgia"/>
              <a:ea typeface="Georgia"/>
              <a:cs typeface="Georgia"/>
              <a:sym typeface="Georgia"/>
            </a:endParaRPr>
          </a:p>
        </p:txBody>
      </p:sp>
      <p:sp>
        <p:nvSpPr>
          <p:cNvPr id="235" name="Shape 235"/>
          <p:cNvSpPr txBox="1">
            <a:spLocks noGrp="1"/>
          </p:cNvSpPr>
          <p:nvPr>
            <p:ph type="title"/>
          </p:nvPr>
        </p:nvSpPr>
        <p:spPr>
          <a:prstGeom prst="rect">
            <a:avLst/>
          </a:prstGeom>
        </p:spPr>
        <p:txBody>
          <a:bodyPr lIns="91425" tIns="91425" rIns="91425" bIns="91425" anchor="ctr" anchorCtr="0">
            <a:noAutofit/>
          </a:bodyPr>
          <a:lstStyle/>
          <a:p>
            <a:pPr lvl="0" rtl="0">
              <a:spcBef>
                <a:spcPts val="0"/>
              </a:spcBef>
              <a:buNone/>
            </a:pPr>
            <a:r>
              <a:rPr lang="en-US" sz="4000" dirty="0" smtClean="0">
                <a:ea typeface="Georgia"/>
                <a:cs typeface="Georgia"/>
                <a:sym typeface="Georgia"/>
              </a:rPr>
              <a:t>Metrics</a:t>
            </a:r>
            <a:endParaRPr lang="en-US" sz="4000" dirty="0">
              <a:ea typeface="Georgia"/>
              <a:cs typeface="Georgia"/>
              <a:sym typeface="Georgia"/>
            </a:endParaRPr>
          </a:p>
        </p:txBody>
      </p:sp>
    </p:spTree>
    <p:extLst>
      <p:ext uri="{BB962C8B-B14F-4D97-AF65-F5344CB8AC3E}">
        <p14:creationId xmlns:p14="http://schemas.microsoft.com/office/powerpoint/2010/main" val="2864259767"/>
      </p:ext>
    </p:extLst>
  </p:cSld>
  <p:clrMapOvr>
    <a:masterClrMapping/>
  </p:clrMapOvr>
  <p:transition spd="slow">
    <p:cut/>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3810000"/>
            <a:ext cx="8229600" cy="1143000"/>
          </a:xfrm>
        </p:spPr>
        <p:txBody>
          <a:bodyPr>
            <a:normAutofit fontScale="90000"/>
          </a:bodyPr>
          <a:lstStyle/>
          <a:p>
            <a:r>
              <a:rPr lang="en-US" dirty="0" smtClean="0"/>
              <a:t>Thank you for your time!</a:t>
            </a:r>
            <a:br>
              <a:rPr lang="en-US" dirty="0" smtClean="0"/>
            </a:br>
            <a:r>
              <a:rPr lang="en-US" dirty="0"/>
              <a:t/>
            </a:r>
            <a:br>
              <a:rPr lang="en-US" dirty="0"/>
            </a:br>
            <a:r>
              <a:rPr lang="en-US" dirty="0" smtClean="0"/>
              <a:t>Discussion.</a:t>
            </a:r>
            <a:endParaRPr lang="en-US" dirty="0"/>
          </a:p>
        </p:txBody>
      </p:sp>
    </p:spTree>
    <p:extLst>
      <p:ext uri="{BB962C8B-B14F-4D97-AF65-F5344CB8AC3E}">
        <p14:creationId xmlns:p14="http://schemas.microsoft.com/office/powerpoint/2010/main" val="4131391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800" y="1586885"/>
            <a:ext cx="3145899" cy="4194532"/>
          </a:xfrm>
        </p:spPr>
      </p:pic>
      <p:sp>
        <p:nvSpPr>
          <p:cNvPr id="3" name="Title 2"/>
          <p:cNvSpPr>
            <a:spLocks noGrp="1"/>
          </p:cNvSpPr>
          <p:nvPr>
            <p:ph type="title"/>
          </p:nvPr>
        </p:nvSpPr>
        <p:spPr/>
        <p:txBody>
          <a:bodyPr/>
          <a:lstStyle/>
          <a:p>
            <a:r>
              <a:rPr lang="en-US" dirty="0" smtClean="0"/>
              <a:t>Competitive Analysis (</a:t>
            </a:r>
            <a:r>
              <a:rPr lang="en-US" dirty="0" err="1" smtClean="0"/>
              <a:t>cont</a:t>
            </a:r>
            <a:r>
              <a:rPr lang="en-US" dirty="0" smtClean="0"/>
              <a:t>)</a:t>
            </a:r>
            <a:endParaRPr lang="en-US" dirty="0"/>
          </a:p>
        </p:txBody>
      </p:sp>
      <p:sp>
        <p:nvSpPr>
          <p:cNvPr id="5" name="Rectangle 4"/>
          <p:cNvSpPr/>
          <p:nvPr/>
        </p:nvSpPr>
        <p:spPr>
          <a:xfrm>
            <a:off x="4999630" y="1600200"/>
            <a:ext cx="3352800" cy="2308324"/>
          </a:xfrm>
          <a:prstGeom prst="rect">
            <a:avLst/>
          </a:prstGeom>
        </p:spPr>
        <p:txBody>
          <a:bodyPr wrap="square">
            <a:spAutoFit/>
          </a:bodyPr>
          <a:lstStyle/>
          <a:p>
            <a:r>
              <a:rPr lang="en-US" sz="2400" b="1" dirty="0" err="1">
                <a:solidFill>
                  <a:srgbClr val="222222"/>
                </a:solidFill>
                <a:latin typeface="Verdana"/>
                <a:ea typeface="Verdana"/>
                <a:cs typeface="Verdana"/>
                <a:sym typeface="Verdana"/>
              </a:rPr>
              <a:t>Bradigan’s</a:t>
            </a:r>
            <a:r>
              <a:rPr lang="en-US" sz="2400" b="1" dirty="0">
                <a:solidFill>
                  <a:srgbClr val="222222"/>
                </a:solidFill>
                <a:latin typeface="Verdana"/>
                <a:ea typeface="Verdana"/>
                <a:cs typeface="Verdana"/>
                <a:sym typeface="Verdana"/>
              </a:rPr>
              <a:t> </a:t>
            </a:r>
            <a:endParaRPr lang="en-US" sz="2400" b="1" dirty="0">
              <a:solidFill>
                <a:srgbClr val="222222"/>
              </a:solidFill>
              <a:latin typeface="Verdana"/>
              <a:ea typeface="Verdana"/>
              <a:cs typeface="Verdana"/>
              <a:sym typeface="Verdana"/>
            </a:endParaRPr>
          </a:p>
          <a:p>
            <a:pPr marL="285750" indent="-285750">
              <a:buFont typeface="Arial" panose="020B0604020202020204" pitchFamily="34" charset="0"/>
              <a:buChar char="•"/>
            </a:pPr>
            <a:r>
              <a:rPr lang="en-US" sz="2400" b="1" dirty="0" smtClean="0">
                <a:solidFill>
                  <a:schemeClr val="tx1"/>
                </a:solidFill>
                <a:latin typeface="Verdana"/>
                <a:ea typeface="Verdana"/>
                <a:cs typeface="Verdana"/>
                <a:sym typeface="Verdana"/>
              </a:rPr>
              <a:t>Heard on the radio (</a:t>
            </a:r>
            <a:r>
              <a:rPr lang="en-US" sz="2400" b="1" dirty="0" err="1" smtClean="0">
                <a:solidFill>
                  <a:schemeClr val="tx1"/>
                </a:solidFill>
                <a:latin typeface="Verdana"/>
                <a:ea typeface="Verdana"/>
                <a:cs typeface="Verdana"/>
                <a:sym typeface="Verdana"/>
              </a:rPr>
              <a:t>Froggy</a:t>
            </a:r>
            <a:r>
              <a:rPr lang="en-US" sz="2400" b="1" dirty="0" smtClean="0">
                <a:solidFill>
                  <a:schemeClr val="tx1"/>
                </a:solidFill>
                <a:latin typeface="Verdana"/>
                <a:ea typeface="Verdana"/>
                <a:cs typeface="Verdana"/>
                <a:sym typeface="Verdana"/>
              </a:rPr>
              <a:t>)</a:t>
            </a:r>
            <a:endParaRPr lang="en-US" sz="2400" b="1" u="sng" dirty="0">
              <a:solidFill>
                <a:schemeClr val="tx1"/>
              </a:solidFill>
              <a:latin typeface="Verdana"/>
              <a:ea typeface="Verdana"/>
              <a:cs typeface="Verdana"/>
              <a:sym typeface="Verdana"/>
              <a:hlinkClick r:id="rId3"/>
            </a:endParaRPr>
          </a:p>
          <a:p>
            <a:r>
              <a:rPr lang="en-US" sz="2400" b="1" u="sng" dirty="0" smtClean="0">
                <a:solidFill>
                  <a:schemeClr val="hlink"/>
                </a:solidFill>
                <a:latin typeface="Verdana"/>
                <a:ea typeface="Verdana"/>
                <a:cs typeface="Verdana"/>
                <a:sym typeface="Verdana"/>
                <a:hlinkClick r:id="rId3"/>
              </a:rPr>
              <a:t>http</a:t>
            </a:r>
            <a:r>
              <a:rPr lang="en-US" sz="2400" b="1" u="sng" dirty="0">
                <a:solidFill>
                  <a:schemeClr val="hlink"/>
                </a:solidFill>
                <a:latin typeface="Verdana"/>
                <a:ea typeface="Verdana"/>
                <a:cs typeface="Verdana"/>
                <a:sym typeface="Verdana"/>
                <a:hlinkClick r:id="rId3"/>
              </a:rPr>
              <a:t>://www.bradigans.com/index.cfm?NavID=55</a:t>
            </a:r>
          </a:p>
        </p:txBody>
      </p:sp>
      <p:sp>
        <p:nvSpPr>
          <p:cNvPr id="6" name="Rectangle 5"/>
          <p:cNvSpPr/>
          <p:nvPr/>
        </p:nvSpPr>
        <p:spPr>
          <a:xfrm>
            <a:off x="5152030" y="4343400"/>
            <a:ext cx="3352800" cy="1200329"/>
          </a:xfrm>
          <a:prstGeom prst="rect">
            <a:avLst/>
          </a:prstGeom>
        </p:spPr>
        <p:txBody>
          <a:bodyPr wrap="square">
            <a:spAutoFit/>
          </a:bodyPr>
          <a:lstStyle/>
          <a:p>
            <a:r>
              <a:rPr lang="en-US" sz="2400" b="1" dirty="0" err="1" smtClean="0">
                <a:solidFill>
                  <a:srgbClr val="222222"/>
                </a:solidFill>
                <a:latin typeface="Verdana"/>
                <a:ea typeface="Verdana"/>
                <a:cs typeface="Verdana"/>
                <a:sym typeface="Verdana"/>
              </a:rPr>
              <a:t>DiLullo</a:t>
            </a:r>
            <a:r>
              <a:rPr lang="en-US" sz="2400" b="1" dirty="0" smtClean="0">
                <a:solidFill>
                  <a:srgbClr val="222222"/>
                </a:solidFill>
                <a:latin typeface="Verdana"/>
                <a:ea typeface="Verdana"/>
                <a:cs typeface="Verdana"/>
                <a:sym typeface="Verdana"/>
              </a:rPr>
              <a:t> Trucking in DuBois, PA</a:t>
            </a:r>
          </a:p>
          <a:p>
            <a:pPr marL="342900" indent="-342900">
              <a:buFont typeface="Arial" panose="020B0604020202020204" pitchFamily="34" charset="0"/>
              <a:buChar char="•"/>
            </a:pPr>
            <a:r>
              <a:rPr lang="en-US" sz="2400" b="1" u="sng" dirty="0" smtClean="0">
                <a:solidFill>
                  <a:srgbClr val="222222"/>
                </a:solidFill>
                <a:latin typeface="Verdana"/>
                <a:ea typeface="Verdana"/>
                <a:cs typeface="Verdana"/>
                <a:sym typeface="Verdana"/>
              </a:rPr>
              <a:t>3 trucks</a:t>
            </a:r>
            <a:endParaRPr lang="en-US" sz="2400" b="1" u="sng" dirty="0">
              <a:solidFill>
                <a:schemeClr val="hlink"/>
              </a:solidFill>
              <a:latin typeface="Verdana"/>
              <a:ea typeface="Verdana"/>
              <a:cs typeface="Verdana"/>
              <a:sym typeface="Verdana"/>
              <a:hlinkClick r:id="rId3"/>
            </a:endParaRPr>
          </a:p>
        </p:txBody>
      </p:sp>
    </p:spTree>
    <p:extLst>
      <p:ext uri="{BB962C8B-B14F-4D97-AF65-F5344CB8AC3E}">
        <p14:creationId xmlns:p14="http://schemas.microsoft.com/office/powerpoint/2010/main" val="326266540"/>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2546</TotalTime>
  <Words>3223</Words>
  <Application>Microsoft Office PowerPoint</Application>
  <PresentationFormat>On-screen Show (4:3)</PresentationFormat>
  <Paragraphs>768</Paragraphs>
  <Slides>84</Slides>
  <Notes>41</Notes>
  <HiddenSlides>0</HiddenSlides>
  <MMClips>1</MMClips>
  <ScaleCrop>false</ScaleCrop>
  <HeadingPairs>
    <vt:vector size="4" baseType="variant">
      <vt:variant>
        <vt:lpstr>Theme</vt:lpstr>
      </vt:variant>
      <vt:variant>
        <vt:i4>1</vt:i4>
      </vt:variant>
      <vt:variant>
        <vt:lpstr>Slide Titles</vt:lpstr>
      </vt:variant>
      <vt:variant>
        <vt:i4>84</vt:i4>
      </vt:variant>
    </vt:vector>
  </HeadingPairs>
  <TitlesOfParts>
    <vt:vector size="85" baseType="lpstr">
      <vt:lpstr>Concourse</vt:lpstr>
      <vt:lpstr>Barber Trucking </vt:lpstr>
      <vt:lpstr>Background</vt:lpstr>
      <vt:lpstr>Objective and goals</vt:lpstr>
      <vt:lpstr>Why is there a shortage of drivers?</vt:lpstr>
      <vt:lpstr>Positioning and Branding to address from Research</vt:lpstr>
      <vt:lpstr>Positioning and Branding to address from Research</vt:lpstr>
      <vt:lpstr>Positioning and Branding to address from Research</vt:lpstr>
      <vt:lpstr>Competitive Analysis: other trucking companies</vt:lpstr>
      <vt:lpstr>Competitive Analysis (cont)</vt:lpstr>
      <vt:lpstr>Current driver look</vt:lpstr>
      <vt:lpstr>Current driver look</vt:lpstr>
      <vt:lpstr>Current driver look</vt:lpstr>
      <vt:lpstr>Current driver survey </vt:lpstr>
      <vt:lpstr>Current driver survey </vt:lpstr>
      <vt:lpstr>Current driver survey </vt:lpstr>
      <vt:lpstr>Current driver survey </vt:lpstr>
      <vt:lpstr>Current driver survey </vt:lpstr>
      <vt:lpstr>Current driver survey </vt:lpstr>
      <vt:lpstr>Current driver survey </vt:lpstr>
      <vt:lpstr>Current driver survey </vt:lpstr>
      <vt:lpstr>Brand positioning</vt:lpstr>
      <vt:lpstr>Target Mindset: “Independent Earners”</vt:lpstr>
      <vt:lpstr>Positioning and Branding</vt:lpstr>
      <vt:lpstr>Key Supporting Messages</vt:lpstr>
      <vt:lpstr>Communication Guidelines</vt:lpstr>
      <vt:lpstr>Brand messaging</vt:lpstr>
      <vt:lpstr>Driving for YOU</vt:lpstr>
      <vt:lpstr>Barber Trucking…Driving for YOU</vt:lpstr>
      <vt:lpstr>Truck Driver Stats: National Truck Driving Jobs</vt:lpstr>
      <vt:lpstr>Three trucker segments focus on:</vt:lpstr>
      <vt:lpstr>Audience segment groups to target: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Content marketing</vt:lpstr>
      <vt:lpstr>PowerPoint Presentation</vt:lpstr>
      <vt:lpstr>PowerPoint Presentation</vt:lpstr>
      <vt:lpstr>Micro site</vt:lpstr>
      <vt:lpstr>PowerPoint Presentation</vt:lpstr>
      <vt:lpstr>Contact card and questionnaire</vt:lpstr>
      <vt:lpstr>Video content </vt:lpstr>
      <vt:lpstr>Current Memberships</vt:lpstr>
      <vt:lpstr>Marketing communications</vt:lpstr>
      <vt:lpstr>Advertising The outbound or push strategy to gain new inquiries</vt:lpstr>
      <vt:lpstr>Communications and Advertising</vt:lpstr>
      <vt:lpstr>Job &amp; Trucking News websites</vt:lpstr>
      <vt:lpstr>Outdoor:  Trucks, Truck stops and other locations</vt:lpstr>
      <vt:lpstr>TV</vt:lpstr>
      <vt:lpstr>Social Media</vt:lpstr>
      <vt:lpstr>Magazines and publications</vt:lpstr>
      <vt:lpstr>PowerPoint Presentation</vt:lpstr>
      <vt:lpstr>Direct marketing The inbound or pull strategy to gain new inquiries</vt:lpstr>
      <vt:lpstr>All the content marketing being pushed out…</vt:lpstr>
      <vt:lpstr>Drip marketing schedule</vt:lpstr>
      <vt:lpstr>Direct targeting</vt:lpstr>
      <vt:lpstr>Personal Recruiting </vt:lpstr>
      <vt:lpstr>Info Session (open house)</vt:lpstr>
      <vt:lpstr>Outreach event for Vo-tech</vt:lpstr>
      <vt:lpstr>Promotional</vt:lpstr>
      <vt:lpstr>Lawn signs</vt:lpstr>
      <vt:lpstr>Public Awareness</vt:lpstr>
      <vt:lpstr>Community awareness </vt:lpstr>
      <vt:lpstr>Open Houses for Community</vt:lpstr>
      <vt:lpstr>Publicity</vt:lpstr>
      <vt:lpstr>Charities: Wounded Warrior</vt:lpstr>
      <vt:lpstr>New CDLs Non-CDLs</vt:lpstr>
      <vt:lpstr>Personal Recruiting new CDL</vt:lpstr>
      <vt:lpstr>Non-CDLs</vt:lpstr>
      <vt:lpstr>Retention</vt:lpstr>
      <vt:lpstr>Retention: Make each employee feel like a valued member of the team, and they won’t want to go elsewhere!</vt:lpstr>
      <vt:lpstr>Retention</vt:lpstr>
      <vt:lpstr>Retention</vt:lpstr>
      <vt:lpstr>Budget, timeline and measureables</vt:lpstr>
      <vt:lpstr>Budget</vt:lpstr>
      <vt:lpstr>GANTT chart (timeline)</vt:lpstr>
      <vt:lpstr>Metrics</vt:lpstr>
      <vt:lpstr>Thank you for your time!  Discussion.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Barber Trucking</dc:title>
  <dc:creator>matt</dc:creator>
  <cp:lastModifiedBy>matt</cp:lastModifiedBy>
  <cp:revision>212</cp:revision>
  <cp:lastPrinted>2015-02-25T17:18:48Z</cp:lastPrinted>
  <dcterms:modified xsi:type="dcterms:W3CDTF">2015-02-25T17:19:04Z</dcterms:modified>
</cp:coreProperties>
</file>